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48"/>
  </p:notesMasterIdLst>
  <p:sldIdLst>
    <p:sldId id="256" r:id="rId22"/>
    <p:sldId id="257" r:id="rId23"/>
    <p:sldId id="258" r:id="rId24"/>
    <p:sldId id="259" r:id="rId25"/>
    <p:sldId id="260" r:id="rId26"/>
    <p:sldId id="261" r:id="rId27"/>
    <p:sldId id="262" r:id="rId28"/>
    <p:sldId id="263" r:id="rId29"/>
    <p:sldId id="264" r:id="rId30"/>
    <p:sldId id="265" r:id="rId31"/>
    <p:sldId id="266" r:id="rId32"/>
    <p:sldId id="267" r:id="rId33"/>
    <p:sldId id="268" r:id="rId34"/>
    <p:sldId id="269" r:id="rId35"/>
    <p:sldId id="270" r:id="rId36"/>
    <p:sldId id="271" r:id="rId37"/>
    <p:sldId id="272" r:id="rId38"/>
    <p:sldId id="273" r:id="rId39"/>
    <p:sldId id="274" r:id="rId40"/>
    <p:sldId id="275" r:id="rId41"/>
    <p:sldId id="276" r:id="rId42"/>
    <p:sldId id="277" r:id="rId43"/>
    <p:sldId id="278" r:id="rId44"/>
    <p:sldId id="279" r:id="rId45"/>
    <p:sldId id="280" r:id="rId46"/>
    <p:sldId id="281" r:id="rId47"/>
  </p:sldIdLst>
  <p:sldSz cx="18288000" cy="10287000"/>
  <p:notesSz cx="6858000" cy="9144000"/>
  <p:embeddedFontLst>
    <p:embeddedFont>
      <p:font typeface="Nunito" charset="1" panose="00000500000000000000"/>
      <p:regular r:id="rId6"/>
    </p:embeddedFont>
    <p:embeddedFont>
      <p:font typeface="Nunito Bold" charset="1" panose="00000800000000000000"/>
      <p:regular r:id="rId7"/>
    </p:embeddedFont>
    <p:embeddedFont>
      <p:font typeface="Arimo" charset="1" panose="020B0604020202020204"/>
      <p:regular r:id="rId8"/>
    </p:embeddedFont>
    <p:embeddedFont>
      <p:font typeface="Arimo Bold" charset="1" panose="020B0704020202020204"/>
      <p:regular r:id="rId9"/>
    </p:embeddedFont>
    <p:embeddedFont>
      <p:font typeface="Arimo Italics" charset="1" panose="020B0604020202090204"/>
      <p:regular r:id="rId10"/>
    </p:embeddedFont>
    <p:embeddedFont>
      <p:font typeface="Arimo Bold Italics" charset="1" panose="020B0704020202090204"/>
      <p:regular r:id="rId11"/>
    </p:embeddedFont>
    <p:embeddedFont>
      <p:font typeface="Nunito Bold" charset="1" panose="00000000000000000000"/>
      <p:regular r:id="rId12"/>
    </p:embeddedFont>
    <p:embeddedFont>
      <p:font typeface="Nunito Bold Bold" charset="1" panose="00000000000000000000"/>
      <p:regular r:id="rId13"/>
    </p:embeddedFont>
    <p:embeddedFont>
      <p:font typeface="Nunito Bold Italics" charset="1" panose="00000000000000000000"/>
      <p:regular r:id="rId14"/>
    </p:embeddedFont>
    <p:embeddedFont>
      <p:font typeface="Nunito Bold Bold Italics" charset="1" panose="00000000000000000000"/>
      <p:regular r:id="rId15"/>
    </p:embeddedFont>
    <p:embeddedFont>
      <p:font typeface="Loubag Medium" charset="1" panose="02020A03060303060403"/>
      <p:regular r:id="rId16"/>
    </p:embeddedFont>
    <p:embeddedFont>
      <p:font typeface="Loubag Medium Bold" charset="1" panose="02020A03060303060403"/>
      <p:regular r:id="rId17"/>
    </p:embeddedFont>
    <p:embeddedFont>
      <p:font typeface="Cabin Regular" charset="1" panose="00000500000000000000"/>
      <p:regular r:id="rId18"/>
    </p:embeddedFont>
    <p:embeddedFont>
      <p:font typeface="Cabin Regular Bold" charset="1" panose="00000600000000000000"/>
      <p:regular r:id="rId19"/>
    </p:embeddedFont>
    <p:embeddedFont>
      <p:font typeface="Cabin Regular Italics" charset="1" panose="00000500000000000000"/>
      <p:regular r:id="rId20"/>
    </p:embeddedFont>
    <p:embeddedFont>
      <p:font typeface="Cabin Regular Bold Italics" charset="1" panose="00000600000000000000"/>
      <p:regular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slides/slide1.xml" Type="http://schemas.openxmlformats.org/officeDocument/2006/relationships/slide"/><Relationship Id="rId23" Target="slides/slide2.xml" Type="http://schemas.openxmlformats.org/officeDocument/2006/relationships/slide"/><Relationship Id="rId24" Target="slides/slide3.xml" Type="http://schemas.openxmlformats.org/officeDocument/2006/relationships/slide"/><Relationship Id="rId25" Target="slides/slide4.xml" Type="http://schemas.openxmlformats.org/officeDocument/2006/relationships/slide"/><Relationship Id="rId26" Target="slides/slide5.xml" Type="http://schemas.openxmlformats.org/officeDocument/2006/relationships/slide"/><Relationship Id="rId27" Target="slides/slide6.xml" Type="http://schemas.openxmlformats.org/officeDocument/2006/relationships/slide"/><Relationship Id="rId28" Target="slides/slide7.xml" Type="http://schemas.openxmlformats.org/officeDocument/2006/relationships/slide"/><Relationship Id="rId29" Target="slides/slide8.xml" Type="http://schemas.openxmlformats.org/officeDocument/2006/relationships/slide"/><Relationship Id="rId3" Target="viewProps.xml" Type="http://schemas.openxmlformats.org/officeDocument/2006/relationships/viewProps"/><Relationship Id="rId30" Target="slides/slide9.xml" Type="http://schemas.openxmlformats.org/officeDocument/2006/relationships/slide"/><Relationship Id="rId31" Target="slides/slide10.xml" Type="http://schemas.openxmlformats.org/officeDocument/2006/relationships/slide"/><Relationship Id="rId32" Target="slides/slide11.xml" Type="http://schemas.openxmlformats.org/officeDocument/2006/relationships/slide"/><Relationship Id="rId33" Target="slides/slide12.xml" Type="http://schemas.openxmlformats.org/officeDocument/2006/relationships/slide"/><Relationship Id="rId34" Target="slides/slide13.xml" Type="http://schemas.openxmlformats.org/officeDocument/2006/relationships/slide"/><Relationship Id="rId35" Target="slides/slide14.xml" Type="http://schemas.openxmlformats.org/officeDocument/2006/relationships/slide"/><Relationship Id="rId36" Target="slides/slide15.xml" Type="http://schemas.openxmlformats.org/officeDocument/2006/relationships/slide"/><Relationship Id="rId37" Target="slides/slide16.xml" Type="http://schemas.openxmlformats.org/officeDocument/2006/relationships/slide"/><Relationship Id="rId38" Target="slides/slide17.xml" Type="http://schemas.openxmlformats.org/officeDocument/2006/relationships/slide"/><Relationship Id="rId39" Target="slides/slide18.xml" Type="http://schemas.openxmlformats.org/officeDocument/2006/relationships/slide"/><Relationship Id="rId4" Target="theme/theme1.xml" Type="http://schemas.openxmlformats.org/officeDocument/2006/relationships/theme"/><Relationship Id="rId40" Target="slides/slide19.xml" Type="http://schemas.openxmlformats.org/officeDocument/2006/relationships/slide"/><Relationship Id="rId41" Target="slides/slide20.xml" Type="http://schemas.openxmlformats.org/officeDocument/2006/relationships/slide"/><Relationship Id="rId42" Target="slides/slide21.xml" Type="http://schemas.openxmlformats.org/officeDocument/2006/relationships/slide"/><Relationship Id="rId43" Target="slides/slide22.xml" Type="http://schemas.openxmlformats.org/officeDocument/2006/relationships/slide"/><Relationship Id="rId44" Target="slides/slide23.xml" Type="http://schemas.openxmlformats.org/officeDocument/2006/relationships/slide"/><Relationship Id="rId45" Target="slides/slide24.xml" Type="http://schemas.openxmlformats.org/officeDocument/2006/relationships/slide"/><Relationship Id="rId46" Target="slides/slide25.xml" Type="http://schemas.openxmlformats.org/officeDocument/2006/relationships/slide"/><Relationship Id="rId47" Target="slides/slide26.xml" Type="http://schemas.openxmlformats.org/officeDocument/2006/relationships/slide"/><Relationship Id="rId48" Target="notesMasters/notesMaster1.xml" Type="http://schemas.openxmlformats.org/officeDocument/2006/relationships/notesMaster"/><Relationship Id="rId49" Target="theme/theme2.xml" Type="http://schemas.openxmlformats.org/officeDocument/2006/relationships/theme"/><Relationship Id="rId5" Target="tableStyles.xml" Type="http://schemas.openxmlformats.org/officeDocument/2006/relationships/tableStyles"/><Relationship Id="rId50" Target="notesSlides/notesSlide1.xml" Type="http://schemas.openxmlformats.org/officeDocument/2006/relationships/notesSlide"/><Relationship Id="rId51" Target="notesSlides/notesSlide2.xml" Type="http://schemas.openxmlformats.org/officeDocument/2006/relationships/notesSlide"/><Relationship Id="rId52" Target="notesSlides/notesSlide3.xml" Type="http://schemas.openxmlformats.org/officeDocument/2006/relationships/notesSlide"/><Relationship Id="rId53" Target="notesSlides/notesSlide4.xml" Type="http://schemas.openxmlformats.org/officeDocument/2006/relationships/notesSlide"/><Relationship Id="rId54" Target="notesSlides/notesSlide5.xml" Type="http://schemas.openxmlformats.org/officeDocument/2006/relationships/notesSlide"/><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notesMasters/_rels/notesMaster1.xml.rels><?xml version="1.0" encoding="UTF-8" standalone="no"?><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1.xml" Type="http://schemas.openxmlformats.org/officeDocument/2006/relationships/slide"/></Relationships>
</file>

<file path=ppt/notesSlides/_rels/notesSlide2.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2.xml" Type="http://schemas.openxmlformats.org/officeDocument/2006/relationships/slide"/></Relationships>
</file>

<file path=ppt/notesSlides/_rels/notesSlide3.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5.xml" Type="http://schemas.openxmlformats.org/officeDocument/2006/relationships/slide"/></Relationships>
</file>

<file path=ppt/notesSlides/_rels/notesSlide4.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6.xml" Type="http://schemas.openxmlformats.org/officeDocument/2006/relationships/slide"/></Relationships>
</file>

<file path=ppt/notesSlides/_rels/notesSlide5.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24.xml" Type="http://schemas.openxmlformats.org/officeDocument/2006/relationships/slide"/></Relationships>
</file>

<file path=ppt/notesSlides/notesSlide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có order id but không product id &gt;&gt; có thể xem lại vấn đề IT &gt;&gt; vi phạm việc null/ notnull trong attribute. Price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có order id but không product id &gt;&gt; có thể xem lại vấn đề IT &gt;&gt; vi phạm việc null/ notnull trong attribute. Price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"Biểu đồ thể hiện nhóm sản phẩm chiếm tỷ trọng cao thuộc về health_beauty, bed_bath_table, watch_gifts, computers_accessories, sport_leisure dao động từ 7.06%-8.76%. Đối ứng về giá trị, các nhóm này thuộc mặt bằng trung bình giá thấp và phân kỳ thanh toán ở múc 3 lần. Các nhóm này cũng có tỷ lệ trả góp cao với  trung bình 2-4 đợt thanh toán.  Chi phí vận chuyển trung bình dao động ở $16-18.89.</a:t>
            </a:r>
          </a:p>
          <a:p>
            <a:r>
              <a:rPr lang="en-US"/>
              <a:t/>
            </a:r>
          </a:p>
          <a:p>
            <a:r>
              <a:rPr lang="en-US"/>
              <a:t>Ngược lại các nhóm có trung bình giá cao như computers, small_appliance_home_oven_and_coffee, home_appliance_2 thì có tỷ trọng bán hàng thấp với dưới 1%. Các nhóm này có trung bình đợt thanh toán ở mức 5.5 - 6 lần. Chi phí vận chuyển dao động ở mức $36-48"</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4.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"Biểu đồ thể hiện nhóm sản phẩm chiếm tỷ trọng cao thuộc về health_beauty, bed_bath_table, watch_gifts, computers_accessories, sport_leisure dao động từ 7.06%-8.76%. Đối ứng về giá trị, các nhóm này thuộc mặt bằng trung bình giá thấp và phân kỳ thanh toán ở múc 3 lần. Các nhóm này cũng có tỷ lệ trả góp cao với  trung bình 2-4 đợt thanh toán.  Chi phí vận chuyển trung bình dao động ở $16-18.89.</a:t>
            </a:r>
          </a:p>
          <a:p>
            <a:r>
              <a:rPr lang="en-US"/>
              <a:t/>
            </a:r>
          </a:p>
          <a:p>
            <a:r>
              <a:rPr lang="en-US"/>
              <a:t>Ngược lại các nhóm có trung bình giá cao như computers, small_appliance_home_oven_and_coffee, home_appliance_2 thì có tỷ trọng bán hàng thấp với dưới 1%. Các nhóm này có trung bình đợt thanh toán ở mức 5.5 - 6 lần. Chi phí vận chuyển dao động ở mức $36-48"</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5.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png" Type="http://schemas.openxmlformats.org/officeDocument/2006/relationships/image"/><Relationship Id="rId12" Target="../media/image11.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 Id="rId3" Target="../media/image27.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33.png" Type="http://schemas.openxmlformats.org/officeDocument/2006/relationships/image"/><Relationship Id="rId7" Target="../media/image34.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26.png" Type="http://schemas.openxmlformats.org/officeDocument/2006/relationships/image"/><Relationship Id="rId4" Target="../media/image27.sv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 Id="rId7" Target="../media/image35.png" Type="http://schemas.openxmlformats.org/officeDocument/2006/relationships/image"/><Relationship Id="rId8" Target="../media/image36.png" Type="http://schemas.openxmlformats.org/officeDocument/2006/relationships/image"/><Relationship Id="rId9" Target="../media/image37.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 Id="rId3" Target="../media/image26.png" Type="http://schemas.openxmlformats.org/officeDocument/2006/relationships/image"/><Relationship Id="rId4" Target="../media/image27.sv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 Id="rId7" Target="../media/image38.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3.png" Type="http://schemas.openxmlformats.org/officeDocument/2006/relationships/image"/><Relationship Id="rId11" Target="../media/image4.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9.png" Type="http://schemas.openxmlformats.org/officeDocument/2006/relationships/image"/><Relationship Id="rId5" Target="../media/image40.svg" Type="http://schemas.openxmlformats.org/officeDocument/2006/relationships/image"/><Relationship Id="rId6" Target="../media/image41.png" Type="http://schemas.openxmlformats.org/officeDocument/2006/relationships/image"/><Relationship Id="rId7" Target="../media/image42.svg" Type="http://schemas.openxmlformats.org/officeDocument/2006/relationships/image"/><Relationship Id="rId8" Target="../media/image14.png" Type="http://schemas.openxmlformats.org/officeDocument/2006/relationships/image"/><Relationship Id="rId9" Target="../media/image15.sv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3.png" Type="http://schemas.openxmlformats.org/officeDocument/2006/relationships/image"/><Relationship Id="rId3" Target="../media/image44.svg" Type="http://schemas.openxmlformats.org/officeDocument/2006/relationships/image"/><Relationship Id="rId4" Target="../media/image45.pn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44.svg" Type="http://schemas.openxmlformats.org/officeDocument/2006/relationships/image"/><Relationship Id="rId11" Target="../media/image46.png" Type="http://schemas.openxmlformats.org/officeDocument/2006/relationships/image"/><Relationship Id="rId2" Target="../notesSlides/notesSlide3.xml" Type="http://schemas.openxmlformats.org/officeDocument/2006/relationships/notesSlide"/><Relationship Id="rId3" Target="../media/image3.png" Type="http://schemas.openxmlformats.org/officeDocument/2006/relationships/image"/><Relationship Id="rId4" Target="../media/image4.svg" Type="http://schemas.openxmlformats.org/officeDocument/2006/relationships/image"/><Relationship Id="rId5" Target="../media/image14.png" Type="http://schemas.openxmlformats.org/officeDocument/2006/relationships/image"/><Relationship Id="rId6" Target="../media/image15.svg" Type="http://schemas.openxmlformats.org/officeDocument/2006/relationships/image"/><Relationship Id="rId7" Target="../media/image16.png" Type="http://schemas.openxmlformats.org/officeDocument/2006/relationships/image"/><Relationship Id="rId8" Target="../media/image17.svg" Type="http://schemas.openxmlformats.org/officeDocument/2006/relationships/image"/><Relationship Id="rId9" Target="../media/image43.pn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44.svg" Type="http://schemas.openxmlformats.org/officeDocument/2006/relationships/image"/><Relationship Id="rId2" Target="../notesSlides/notesSlide4.xml" Type="http://schemas.openxmlformats.org/officeDocument/2006/relationships/notesSlide"/><Relationship Id="rId3" Target="../media/image3.png" Type="http://schemas.openxmlformats.org/officeDocument/2006/relationships/image"/><Relationship Id="rId4" Target="../media/image4.svg" Type="http://schemas.openxmlformats.org/officeDocument/2006/relationships/image"/><Relationship Id="rId5" Target="../media/image14.png" Type="http://schemas.openxmlformats.org/officeDocument/2006/relationships/image"/><Relationship Id="rId6" Target="../media/image15.svg" Type="http://schemas.openxmlformats.org/officeDocument/2006/relationships/image"/><Relationship Id="rId7" Target="../media/image16.png" Type="http://schemas.openxmlformats.org/officeDocument/2006/relationships/image"/><Relationship Id="rId8" Target="../media/image17.svg" Type="http://schemas.openxmlformats.org/officeDocument/2006/relationships/image"/><Relationship Id="rId9" Target="../media/image43.pn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47.png" Type="http://schemas.openxmlformats.org/officeDocument/2006/relationships/image"/><Relationship Id="rId2" Target="../media/image3.png" Type="http://schemas.openxmlformats.org/officeDocument/2006/relationships/image"/><Relationship Id="rId3" Target="../media/image4.svg" Type="http://schemas.openxmlformats.org/officeDocument/2006/relationships/image"/><Relationship Id="rId4" Target="../media/image14.png" Type="http://schemas.openxmlformats.org/officeDocument/2006/relationships/image"/><Relationship Id="rId5" Target="../media/image15.svg" Type="http://schemas.openxmlformats.org/officeDocument/2006/relationships/image"/><Relationship Id="rId6" Target="../media/image16.png" Type="http://schemas.openxmlformats.org/officeDocument/2006/relationships/image"/><Relationship Id="rId7" Target="../media/image17.svg" Type="http://schemas.openxmlformats.org/officeDocument/2006/relationships/image"/><Relationship Id="rId8" Target="../media/image43.png" Type="http://schemas.openxmlformats.org/officeDocument/2006/relationships/image"/><Relationship Id="rId9" Target="../media/image44.sv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48.png" Type="http://schemas.openxmlformats.org/officeDocument/2006/relationships/image"/><Relationship Id="rId11" Target="../media/image49.png" Type="http://schemas.openxmlformats.org/officeDocument/2006/relationships/image"/><Relationship Id="rId2" Target="../media/image3.png" Type="http://schemas.openxmlformats.org/officeDocument/2006/relationships/image"/><Relationship Id="rId3" Target="../media/image4.svg" Type="http://schemas.openxmlformats.org/officeDocument/2006/relationships/image"/><Relationship Id="rId4" Target="../media/image14.png" Type="http://schemas.openxmlformats.org/officeDocument/2006/relationships/image"/><Relationship Id="rId5" Target="../media/image15.svg" Type="http://schemas.openxmlformats.org/officeDocument/2006/relationships/image"/><Relationship Id="rId6" Target="../media/image16.png" Type="http://schemas.openxmlformats.org/officeDocument/2006/relationships/image"/><Relationship Id="rId7" Target="../media/image17.svg" Type="http://schemas.openxmlformats.org/officeDocument/2006/relationships/image"/><Relationship Id="rId8" Target="../media/image43.png" Type="http://schemas.openxmlformats.org/officeDocument/2006/relationships/image"/><Relationship Id="rId9" Target="../media/image44.sv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4.png" Type="http://schemas.openxmlformats.org/officeDocument/2006/relationships/image"/><Relationship Id="rId5" Target="../media/image15.svg" Type="http://schemas.openxmlformats.org/officeDocument/2006/relationships/image"/><Relationship Id="rId6" Target="../media/image16.png" Type="http://schemas.openxmlformats.org/officeDocument/2006/relationships/image"/><Relationship Id="rId7" Target="../media/image17.svg" Type="http://schemas.openxmlformats.org/officeDocument/2006/relationships/image"/><Relationship Id="rId8" Target="../media/image43.png" Type="http://schemas.openxmlformats.org/officeDocument/2006/relationships/image"/><Relationship Id="rId9" Target="../media/image44.sv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2.png" Type="http://schemas.openxmlformats.org/officeDocument/2006/relationships/image"/><Relationship Id="rId5" Target="../media/image13.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50.png" Type="http://schemas.openxmlformats.org/officeDocument/2006/relationships/image"/><Relationship Id="rId2" Target="../media/image3.png" Type="http://schemas.openxmlformats.org/officeDocument/2006/relationships/image"/><Relationship Id="rId3" Target="../media/image4.svg" Type="http://schemas.openxmlformats.org/officeDocument/2006/relationships/image"/><Relationship Id="rId4" Target="../media/image14.png" Type="http://schemas.openxmlformats.org/officeDocument/2006/relationships/image"/><Relationship Id="rId5" Target="../media/image15.svg" Type="http://schemas.openxmlformats.org/officeDocument/2006/relationships/image"/><Relationship Id="rId6" Target="../media/image16.png" Type="http://schemas.openxmlformats.org/officeDocument/2006/relationships/image"/><Relationship Id="rId7" Target="../media/image17.svg" Type="http://schemas.openxmlformats.org/officeDocument/2006/relationships/image"/><Relationship Id="rId8" Target="../media/image43.png" Type="http://schemas.openxmlformats.org/officeDocument/2006/relationships/image"/><Relationship Id="rId9" Target="../media/image44.svg" Type="http://schemas.openxmlformats.org/officeDocument/2006/relationships/image"/></Relationships>
</file>

<file path=ppt/slides/_rels/slide2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4.png" Type="http://schemas.openxmlformats.org/officeDocument/2006/relationships/image"/><Relationship Id="rId5" Target="../media/image15.svg" Type="http://schemas.openxmlformats.org/officeDocument/2006/relationships/image"/><Relationship Id="rId6" Target="../media/image16.png" Type="http://schemas.openxmlformats.org/officeDocument/2006/relationships/image"/><Relationship Id="rId7" Target="../media/image17.svg" Type="http://schemas.openxmlformats.org/officeDocument/2006/relationships/image"/><Relationship Id="rId8" Target="../media/image43.png" Type="http://schemas.openxmlformats.org/officeDocument/2006/relationships/image"/><Relationship Id="rId9" Target="../media/image44.svg" Type="http://schemas.openxmlformats.org/officeDocument/2006/relationships/image"/></Relationships>
</file>

<file path=ppt/slides/_rels/slide22.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51.png" Type="http://schemas.openxmlformats.org/officeDocument/2006/relationships/image"/><Relationship Id="rId2" Target="../media/image3.png" Type="http://schemas.openxmlformats.org/officeDocument/2006/relationships/image"/><Relationship Id="rId3" Target="../media/image4.svg" Type="http://schemas.openxmlformats.org/officeDocument/2006/relationships/image"/><Relationship Id="rId4" Target="../media/image14.png" Type="http://schemas.openxmlformats.org/officeDocument/2006/relationships/image"/><Relationship Id="rId5" Target="../media/image15.svg" Type="http://schemas.openxmlformats.org/officeDocument/2006/relationships/image"/><Relationship Id="rId6" Target="../media/image16.png" Type="http://schemas.openxmlformats.org/officeDocument/2006/relationships/image"/><Relationship Id="rId7" Target="../media/image17.svg" Type="http://schemas.openxmlformats.org/officeDocument/2006/relationships/image"/><Relationship Id="rId8" Target="../media/image43.png" Type="http://schemas.openxmlformats.org/officeDocument/2006/relationships/image"/><Relationship Id="rId9" Target="../media/image44.svg" Type="http://schemas.openxmlformats.org/officeDocument/2006/relationships/image"/></Relationships>
</file>

<file path=ppt/slides/_rels/slide23.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52.png" Type="http://schemas.openxmlformats.org/officeDocument/2006/relationships/image"/><Relationship Id="rId2" Target="../media/image3.png" Type="http://schemas.openxmlformats.org/officeDocument/2006/relationships/image"/><Relationship Id="rId3" Target="../media/image4.svg" Type="http://schemas.openxmlformats.org/officeDocument/2006/relationships/image"/><Relationship Id="rId4" Target="../media/image14.png" Type="http://schemas.openxmlformats.org/officeDocument/2006/relationships/image"/><Relationship Id="rId5" Target="../media/image15.svg" Type="http://schemas.openxmlformats.org/officeDocument/2006/relationships/image"/><Relationship Id="rId6" Target="../media/image16.png" Type="http://schemas.openxmlformats.org/officeDocument/2006/relationships/image"/><Relationship Id="rId7" Target="../media/image17.svg" Type="http://schemas.openxmlformats.org/officeDocument/2006/relationships/image"/><Relationship Id="rId8" Target="../media/image43.png" Type="http://schemas.openxmlformats.org/officeDocument/2006/relationships/image"/><Relationship Id="rId9" Target="../media/image44.svg" Type="http://schemas.openxmlformats.org/officeDocument/2006/relationships/image"/></Relationships>
</file>

<file path=ppt/slides/_rels/slide24.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5.xml" Type="http://schemas.openxmlformats.org/officeDocument/2006/relationships/notesSlide"/><Relationship Id="rId3" Target="../media/image53.jpe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6.png" Type="http://schemas.openxmlformats.org/officeDocument/2006/relationships/image"/><Relationship Id="rId7" Target="../media/image17.svg" Type="http://schemas.openxmlformats.org/officeDocument/2006/relationships/image"/><Relationship Id="rId8" Target="../media/image18.png" Type="http://schemas.openxmlformats.org/officeDocument/2006/relationships/image"/><Relationship Id="rId9" Target="../media/image19.svg" Type="http://schemas.openxmlformats.org/officeDocument/2006/relationships/image"/></Relationships>
</file>

<file path=ppt/slides/_rels/slide25.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54.png" Type="http://schemas.openxmlformats.org/officeDocument/2006/relationships/image"/><Relationship Id="rId11" Target="../media/image55.svg" Type="http://schemas.openxmlformats.org/officeDocument/2006/relationships/image"/><Relationship Id="rId12" Target="../media/image20.png" Type="http://schemas.openxmlformats.org/officeDocument/2006/relationships/image"/><Relationship Id="rId13" Target="../media/image21.svg" Type="http://schemas.openxmlformats.org/officeDocument/2006/relationships/image"/><Relationship Id="rId2" Target="../media/image3.png" Type="http://schemas.openxmlformats.org/officeDocument/2006/relationships/image"/><Relationship Id="rId3" Target="../media/image4.svg" Type="http://schemas.openxmlformats.org/officeDocument/2006/relationships/image"/><Relationship Id="rId4" Target="../media/image14.png" Type="http://schemas.openxmlformats.org/officeDocument/2006/relationships/image"/><Relationship Id="rId5" Target="../media/image15.svg" Type="http://schemas.openxmlformats.org/officeDocument/2006/relationships/image"/><Relationship Id="rId6" Target="../media/image16.png" Type="http://schemas.openxmlformats.org/officeDocument/2006/relationships/image"/><Relationship Id="rId7" Target="../media/image17.svg" Type="http://schemas.openxmlformats.org/officeDocument/2006/relationships/image"/><Relationship Id="rId8" Target="../media/image18.png" Type="http://schemas.openxmlformats.org/officeDocument/2006/relationships/image"/><Relationship Id="rId9" Target="../media/image19.svg" Type="http://schemas.openxmlformats.org/officeDocument/2006/relationships/image"/></Relationships>
</file>

<file path=ppt/slides/_rels/slide26.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58.png" Type="http://schemas.openxmlformats.org/officeDocument/2006/relationships/image"/><Relationship Id="rId11" Target="../media/image59.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56.png" Type="http://schemas.openxmlformats.org/officeDocument/2006/relationships/image"/><Relationship Id="rId5" Target="../media/image57.svg" Type="http://schemas.openxmlformats.org/officeDocument/2006/relationships/image"/><Relationship Id="rId6" Target="../media/image26.png" Type="http://schemas.openxmlformats.org/officeDocument/2006/relationships/image"/><Relationship Id="rId7" Target="../media/image27.svg" Type="http://schemas.openxmlformats.org/officeDocument/2006/relationships/image"/><Relationship Id="rId8" Target="../media/image3.png" Type="http://schemas.openxmlformats.org/officeDocument/2006/relationships/image"/><Relationship Id="rId9" Target="../media/image4.sv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3.png" Type="http://schemas.openxmlformats.org/officeDocument/2006/relationships/image"/><Relationship Id="rId11" Target="../media/image4.svg" Type="http://schemas.openxmlformats.org/officeDocument/2006/relationships/image"/><Relationship Id="rId12" Target="../media/image20.png" Type="http://schemas.openxmlformats.org/officeDocument/2006/relationships/image"/><Relationship Id="rId13" Target="../media/image21.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14.png" Type="http://schemas.openxmlformats.org/officeDocument/2006/relationships/image"/><Relationship Id="rId5" Target="../media/image15.svg" Type="http://schemas.openxmlformats.org/officeDocument/2006/relationships/image"/><Relationship Id="rId6" Target="../media/image16.png" Type="http://schemas.openxmlformats.org/officeDocument/2006/relationships/image"/><Relationship Id="rId7" Target="../media/image17.svg" Type="http://schemas.openxmlformats.org/officeDocument/2006/relationships/image"/><Relationship Id="rId8" Target="../media/image18.png" Type="http://schemas.openxmlformats.org/officeDocument/2006/relationships/image"/><Relationship Id="rId9" Target="../media/image19.sv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3.png" Type="http://schemas.openxmlformats.org/officeDocument/2006/relationships/image"/><Relationship Id="rId11" Target="../media/image4.svg" Type="http://schemas.openxmlformats.org/officeDocument/2006/relationships/image"/><Relationship Id="rId12" Target="../media/image22.png" Type="http://schemas.openxmlformats.org/officeDocument/2006/relationships/image"/><Relationship Id="rId13" Target="https://xmind.works/share/JkUM173g" TargetMode="External" Type="http://schemas.openxmlformats.org/officeDocument/2006/relationships/hyperlink"/><Relationship Id="rId2" Target="../media/image1.png" Type="http://schemas.openxmlformats.org/officeDocument/2006/relationships/image"/><Relationship Id="rId3" Target="../media/image2.svg" Type="http://schemas.openxmlformats.org/officeDocument/2006/relationships/image"/><Relationship Id="rId4" Target="../media/image14.png" Type="http://schemas.openxmlformats.org/officeDocument/2006/relationships/image"/><Relationship Id="rId5" Target="../media/image15.svg" Type="http://schemas.openxmlformats.org/officeDocument/2006/relationships/image"/><Relationship Id="rId6" Target="../media/image16.png" Type="http://schemas.openxmlformats.org/officeDocument/2006/relationships/image"/><Relationship Id="rId7" Target="../media/image17.svg" Type="http://schemas.openxmlformats.org/officeDocument/2006/relationships/image"/><Relationship Id="rId8" Target="../media/image18.png" Type="http://schemas.openxmlformats.org/officeDocument/2006/relationships/image"/><Relationship Id="rId9" Target="../media/image19.sv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3.png" Type="http://schemas.openxmlformats.org/officeDocument/2006/relationships/image"/><Relationship Id="rId11" Target="../media/image4.svg" Type="http://schemas.openxmlformats.org/officeDocument/2006/relationships/image"/><Relationship Id="rId12" Target="../media/image23.png" Type="http://schemas.openxmlformats.org/officeDocument/2006/relationships/image"/><Relationship Id="rId13" Target="https://xmind.works/share/JkUM173g" TargetMode="External" Type="http://schemas.openxmlformats.org/officeDocument/2006/relationships/hyperlink"/><Relationship Id="rId2" Target="../media/image1.png" Type="http://schemas.openxmlformats.org/officeDocument/2006/relationships/image"/><Relationship Id="rId3" Target="../media/image2.svg" Type="http://schemas.openxmlformats.org/officeDocument/2006/relationships/image"/><Relationship Id="rId4" Target="../media/image14.png" Type="http://schemas.openxmlformats.org/officeDocument/2006/relationships/image"/><Relationship Id="rId5" Target="../media/image15.svg" Type="http://schemas.openxmlformats.org/officeDocument/2006/relationships/image"/><Relationship Id="rId6" Target="../media/image16.png" Type="http://schemas.openxmlformats.org/officeDocument/2006/relationships/image"/><Relationship Id="rId7" Target="../media/image17.svg" Type="http://schemas.openxmlformats.org/officeDocument/2006/relationships/image"/><Relationship Id="rId8" Target="../media/image18.png" Type="http://schemas.openxmlformats.org/officeDocument/2006/relationships/image"/><Relationship Id="rId9" Target="../media/image19.sv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 Id="rId3" Target="../media/image25.svg" Type="http://schemas.openxmlformats.org/officeDocument/2006/relationships/image"/><Relationship Id="rId4" Target="../media/image26.png" Type="http://schemas.openxmlformats.org/officeDocument/2006/relationships/image"/><Relationship Id="rId5" Target="../media/image27.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 Id="rId8" Target="../media/image28.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 Id="rId3" Target="../media/image27.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29.png" Type="http://schemas.openxmlformats.org/officeDocument/2006/relationships/image"/><Relationship Id="rId7" Target="../media/image30.png" Type="http://schemas.openxmlformats.org/officeDocument/2006/relationships/image"/><Relationship Id="rId8" Target="../media/image31.sv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 Id="rId3" Target="../media/image27.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32.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 Id="rId3" Target="../media/image27.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24.png" Type="http://schemas.openxmlformats.org/officeDocument/2006/relationships/image"/><Relationship Id="rId7" Target="../media/image25.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CDFFD8">
                <a:alpha val="100000"/>
              </a:srgbClr>
            </a:gs>
            <a:gs pos="50000">
              <a:srgbClr val="1719ED">
                <a:alpha val="100000"/>
              </a:srgbClr>
            </a:gs>
            <a:gs pos="100000">
              <a:srgbClr val="E1E1FF">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696399">
            <a:off x="4298613" y="-5611515"/>
            <a:ext cx="15411678" cy="17334198"/>
          </a:xfrm>
          <a:custGeom>
            <a:avLst/>
            <a:gdLst/>
            <a:ahLst/>
            <a:cxnLst/>
            <a:rect r="r" b="b" t="t" l="l"/>
            <a:pathLst>
              <a:path h="17334198" w="15411678">
                <a:moveTo>
                  <a:pt x="0" y="0"/>
                </a:moveTo>
                <a:lnTo>
                  <a:pt x="15411678" y="0"/>
                </a:lnTo>
                <a:lnTo>
                  <a:pt x="15411678" y="17334198"/>
                </a:lnTo>
                <a:lnTo>
                  <a:pt x="0" y="1733419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5181448" y="3657300"/>
            <a:ext cx="835578" cy="860154"/>
          </a:xfrm>
          <a:custGeom>
            <a:avLst/>
            <a:gdLst/>
            <a:ahLst/>
            <a:cxnLst/>
            <a:rect r="r" b="b" t="t" l="l"/>
            <a:pathLst>
              <a:path h="860154" w="835578">
                <a:moveTo>
                  <a:pt x="0" y="0"/>
                </a:moveTo>
                <a:lnTo>
                  <a:pt x="835579" y="0"/>
                </a:lnTo>
                <a:lnTo>
                  <a:pt x="835579" y="860154"/>
                </a:lnTo>
                <a:lnTo>
                  <a:pt x="0" y="860154"/>
                </a:lnTo>
                <a:lnTo>
                  <a:pt x="0" y="0"/>
                </a:lnTo>
                <a:close/>
              </a:path>
            </a:pathLst>
          </a:custGeom>
          <a:blipFill>
            <a:blip r:embed="rId4">
              <a:extLst>
                <a:ext uri="{96DAC541-7B7A-43D3-8B79-37D633B846F1}">
                  <asvg:svgBlip xmlns:asvg="http://schemas.microsoft.com/office/drawing/2016/SVG/main" r:embed="rId5"/>
                </a:ext>
              </a:extLst>
            </a:blip>
            <a:stretch>
              <a:fillRect l="-244847" t="-296347" r="-724937" b="-544619"/>
            </a:stretch>
          </a:blipFill>
        </p:spPr>
      </p:sp>
      <p:sp>
        <p:nvSpPr>
          <p:cNvPr name="Freeform 4" id="4"/>
          <p:cNvSpPr/>
          <p:nvPr/>
        </p:nvSpPr>
        <p:spPr>
          <a:xfrm flipH="false" flipV="false" rot="0">
            <a:off x="644741" y="3657300"/>
            <a:ext cx="6088241" cy="6144096"/>
          </a:xfrm>
          <a:custGeom>
            <a:avLst/>
            <a:gdLst/>
            <a:ahLst/>
            <a:cxnLst/>
            <a:rect r="r" b="b" t="t" l="l"/>
            <a:pathLst>
              <a:path h="6144096" w="6088241">
                <a:moveTo>
                  <a:pt x="0" y="0"/>
                </a:moveTo>
                <a:lnTo>
                  <a:pt x="6088241" y="0"/>
                </a:lnTo>
                <a:lnTo>
                  <a:pt x="6088241" y="6144097"/>
                </a:lnTo>
                <a:lnTo>
                  <a:pt x="0" y="614409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1391105" y="8490041"/>
            <a:ext cx="1777136" cy="1615578"/>
          </a:xfrm>
          <a:custGeom>
            <a:avLst/>
            <a:gdLst/>
            <a:ahLst/>
            <a:cxnLst/>
            <a:rect r="r" b="b" t="t" l="l"/>
            <a:pathLst>
              <a:path h="1615578" w="1777136">
                <a:moveTo>
                  <a:pt x="0" y="0"/>
                </a:moveTo>
                <a:lnTo>
                  <a:pt x="1777136" y="0"/>
                </a:lnTo>
                <a:lnTo>
                  <a:pt x="1777136" y="1615578"/>
                </a:lnTo>
                <a:lnTo>
                  <a:pt x="0" y="161557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644741" y="1907758"/>
            <a:ext cx="1147827" cy="1147827"/>
          </a:xfrm>
          <a:custGeom>
            <a:avLst/>
            <a:gdLst/>
            <a:ahLst/>
            <a:cxnLst/>
            <a:rect r="r" b="b" t="t" l="l"/>
            <a:pathLst>
              <a:path h="1147827" w="1147827">
                <a:moveTo>
                  <a:pt x="0" y="0"/>
                </a:moveTo>
                <a:lnTo>
                  <a:pt x="1147827" y="0"/>
                </a:lnTo>
                <a:lnTo>
                  <a:pt x="1147827" y="1147826"/>
                </a:lnTo>
                <a:lnTo>
                  <a:pt x="0" y="1147826"/>
                </a:lnTo>
                <a:lnTo>
                  <a:pt x="0" y="0"/>
                </a:lnTo>
                <a:close/>
              </a:path>
            </a:pathLst>
          </a:custGeom>
          <a:blipFill>
            <a:blip r:embed="rId10"/>
            <a:stretch>
              <a:fillRect l="0" t="0" r="0" b="0"/>
            </a:stretch>
          </a:blipFill>
        </p:spPr>
      </p:sp>
      <p:sp>
        <p:nvSpPr>
          <p:cNvPr name="Freeform 7" id="7"/>
          <p:cNvSpPr/>
          <p:nvPr/>
        </p:nvSpPr>
        <p:spPr>
          <a:xfrm flipH="false" flipV="false" rot="0">
            <a:off x="7996173" y="8490041"/>
            <a:ext cx="1147827" cy="1147827"/>
          </a:xfrm>
          <a:custGeom>
            <a:avLst/>
            <a:gdLst/>
            <a:ahLst/>
            <a:cxnLst/>
            <a:rect r="r" b="b" t="t" l="l"/>
            <a:pathLst>
              <a:path h="1147827" w="1147827">
                <a:moveTo>
                  <a:pt x="0" y="0"/>
                </a:moveTo>
                <a:lnTo>
                  <a:pt x="1147827" y="0"/>
                </a:lnTo>
                <a:lnTo>
                  <a:pt x="1147827" y="1147827"/>
                </a:lnTo>
                <a:lnTo>
                  <a:pt x="0" y="1147827"/>
                </a:lnTo>
                <a:lnTo>
                  <a:pt x="0" y="0"/>
                </a:lnTo>
                <a:close/>
              </a:path>
            </a:pathLst>
          </a:custGeom>
          <a:blipFill>
            <a:blip r:embed="rId10"/>
            <a:stretch>
              <a:fillRect l="0" t="0" r="0" b="0"/>
            </a:stretch>
          </a:blipFill>
        </p:spPr>
      </p:sp>
      <p:sp>
        <p:nvSpPr>
          <p:cNvPr name="Freeform 8" id="8"/>
          <p:cNvSpPr/>
          <p:nvPr/>
        </p:nvSpPr>
        <p:spPr>
          <a:xfrm flipH="false" flipV="false" rot="0">
            <a:off x="14221491" y="7227116"/>
            <a:ext cx="762627" cy="762627"/>
          </a:xfrm>
          <a:custGeom>
            <a:avLst/>
            <a:gdLst/>
            <a:ahLst/>
            <a:cxnLst/>
            <a:rect r="r" b="b" t="t" l="l"/>
            <a:pathLst>
              <a:path h="762627" w="762627">
                <a:moveTo>
                  <a:pt x="0" y="0"/>
                </a:moveTo>
                <a:lnTo>
                  <a:pt x="762628" y="0"/>
                </a:lnTo>
                <a:lnTo>
                  <a:pt x="762628" y="762627"/>
                </a:lnTo>
                <a:lnTo>
                  <a:pt x="0" y="762627"/>
                </a:lnTo>
                <a:lnTo>
                  <a:pt x="0" y="0"/>
                </a:lnTo>
                <a:close/>
              </a:path>
            </a:pathLst>
          </a:custGeom>
          <a:blipFill>
            <a:blip r:embed="rId10"/>
            <a:stretch>
              <a:fillRect l="0" t="0" r="0" b="0"/>
            </a:stretch>
          </a:blipFill>
        </p:spPr>
      </p:sp>
      <p:sp>
        <p:nvSpPr>
          <p:cNvPr name="Freeform 9" id="9"/>
          <p:cNvSpPr/>
          <p:nvPr/>
        </p:nvSpPr>
        <p:spPr>
          <a:xfrm flipH="false" flipV="false" rot="0">
            <a:off x="16487980" y="8653570"/>
            <a:ext cx="1147827" cy="1147827"/>
          </a:xfrm>
          <a:custGeom>
            <a:avLst/>
            <a:gdLst/>
            <a:ahLst/>
            <a:cxnLst/>
            <a:rect r="r" b="b" t="t" l="l"/>
            <a:pathLst>
              <a:path h="1147827" w="1147827">
                <a:moveTo>
                  <a:pt x="0" y="0"/>
                </a:moveTo>
                <a:lnTo>
                  <a:pt x="1147827" y="0"/>
                </a:lnTo>
                <a:lnTo>
                  <a:pt x="1147827" y="1147827"/>
                </a:lnTo>
                <a:lnTo>
                  <a:pt x="0" y="1147827"/>
                </a:lnTo>
                <a:lnTo>
                  <a:pt x="0" y="0"/>
                </a:lnTo>
                <a:close/>
              </a:path>
            </a:pathLst>
          </a:custGeom>
          <a:blipFill>
            <a:blip r:embed="rId10"/>
            <a:stretch>
              <a:fillRect l="0" t="0" r="0" b="0"/>
            </a:stretch>
          </a:blipFill>
        </p:spPr>
      </p:sp>
      <p:sp>
        <p:nvSpPr>
          <p:cNvPr name="Freeform 10" id="10"/>
          <p:cNvSpPr/>
          <p:nvPr/>
        </p:nvSpPr>
        <p:spPr>
          <a:xfrm flipH="false" flipV="false" rot="0">
            <a:off x="3688862" y="2245112"/>
            <a:ext cx="895100" cy="810472"/>
          </a:xfrm>
          <a:custGeom>
            <a:avLst/>
            <a:gdLst/>
            <a:ahLst/>
            <a:cxnLst/>
            <a:rect r="r" b="b" t="t" l="l"/>
            <a:pathLst>
              <a:path h="810472" w="895100">
                <a:moveTo>
                  <a:pt x="0" y="0"/>
                </a:moveTo>
                <a:lnTo>
                  <a:pt x="895099" y="0"/>
                </a:lnTo>
                <a:lnTo>
                  <a:pt x="895099" y="810472"/>
                </a:lnTo>
                <a:lnTo>
                  <a:pt x="0" y="81047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11" id="11"/>
          <p:cNvSpPr txBox="true"/>
          <p:nvPr/>
        </p:nvSpPr>
        <p:spPr>
          <a:xfrm rot="0">
            <a:off x="7592937" y="1001796"/>
            <a:ext cx="10542940" cy="1403776"/>
          </a:xfrm>
          <a:prstGeom prst="rect">
            <a:avLst/>
          </a:prstGeom>
        </p:spPr>
        <p:txBody>
          <a:bodyPr anchor="t" rtlCol="false" tIns="0" lIns="0" bIns="0" rIns="0">
            <a:spAutoFit/>
          </a:bodyPr>
          <a:lstStyle/>
          <a:p>
            <a:pPr algn="ctr">
              <a:lnSpc>
                <a:spcPts val="10896"/>
              </a:lnSpc>
            </a:pPr>
            <a:r>
              <a:rPr lang="en-US" sz="9729">
                <a:solidFill>
                  <a:srgbClr val="CD595B"/>
                </a:solidFill>
                <a:latin typeface="Loubag Medium Bold"/>
              </a:rPr>
              <a:t>X</a:t>
            </a:r>
            <a:r>
              <a:rPr lang="en-US" sz="9729">
                <a:solidFill>
                  <a:srgbClr val="CD595B"/>
                </a:solidFill>
                <a:latin typeface="Loubag Medium"/>
              </a:rPr>
              <a:t> E-COMMERCE</a:t>
            </a:r>
          </a:p>
        </p:txBody>
      </p:sp>
      <p:sp>
        <p:nvSpPr>
          <p:cNvPr name="TextBox 12" id="12"/>
          <p:cNvSpPr txBox="true"/>
          <p:nvPr/>
        </p:nvSpPr>
        <p:spPr>
          <a:xfrm rot="0">
            <a:off x="7592937" y="5338934"/>
            <a:ext cx="9666363" cy="588893"/>
          </a:xfrm>
          <a:prstGeom prst="rect">
            <a:avLst/>
          </a:prstGeom>
        </p:spPr>
        <p:txBody>
          <a:bodyPr anchor="t" rtlCol="false" tIns="0" lIns="0" bIns="0" rIns="0">
            <a:spAutoFit/>
          </a:bodyPr>
          <a:lstStyle/>
          <a:p>
            <a:pPr algn="ctr">
              <a:lnSpc>
                <a:spcPts val="4816"/>
              </a:lnSpc>
            </a:pPr>
            <a:r>
              <a:rPr lang="en-US" sz="3440">
                <a:solidFill>
                  <a:srgbClr val="000000"/>
                </a:solidFill>
                <a:latin typeface="Nunito Bold"/>
              </a:rPr>
              <a:t>Presented by: MO-KIET-THUY</a:t>
            </a:r>
          </a:p>
        </p:txBody>
      </p:sp>
      <p:sp>
        <p:nvSpPr>
          <p:cNvPr name="TextBox 13" id="13"/>
          <p:cNvSpPr txBox="true"/>
          <p:nvPr/>
        </p:nvSpPr>
        <p:spPr>
          <a:xfrm rot="0">
            <a:off x="7225535" y="3146874"/>
            <a:ext cx="10542940" cy="604647"/>
          </a:xfrm>
          <a:prstGeom prst="rect">
            <a:avLst/>
          </a:prstGeom>
        </p:spPr>
        <p:txBody>
          <a:bodyPr anchor="t" rtlCol="false" tIns="0" lIns="0" bIns="0" rIns="0">
            <a:spAutoFit/>
          </a:bodyPr>
          <a:lstStyle/>
          <a:p>
            <a:pPr algn="ctr">
              <a:lnSpc>
                <a:spcPts val="4703"/>
              </a:lnSpc>
            </a:pPr>
            <a:r>
              <a:rPr lang="en-US" sz="4199">
                <a:solidFill>
                  <a:srgbClr val="231F20"/>
                </a:solidFill>
                <a:latin typeface="Loubag Medium"/>
              </a:rPr>
              <a:t>REPORT</a:t>
            </a:r>
          </a:p>
        </p:txBody>
      </p:sp>
      <p:sp>
        <p:nvSpPr>
          <p:cNvPr name="TextBox 14" id="14"/>
          <p:cNvSpPr txBox="true"/>
          <p:nvPr/>
        </p:nvSpPr>
        <p:spPr>
          <a:xfrm rot="0">
            <a:off x="7008203" y="3912808"/>
            <a:ext cx="10542940" cy="604647"/>
          </a:xfrm>
          <a:prstGeom prst="rect">
            <a:avLst/>
          </a:prstGeom>
        </p:spPr>
        <p:txBody>
          <a:bodyPr anchor="t" rtlCol="false" tIns="0" lIns="0" bIns="0" rIns="0">
            <a:spAutoFit/>
          </a:bodyPr>
          <a:lstStyle/>
          <a:p>
            <a:pPr algn="ctr">
              <a:lnSpc>
                <a:spcPts val="4703"/>
              </a:lnSpc>
            </a:pPr>
            <a:r>
              <a:rPr lang="en-US" sz="4199">
                <a:solidFill>
                  <a:srgbClr val="231F20"/>
                </a:solidFill>
                <a:latin typeface="Loubag Medium"/>
              </a:rPr>
              <a:t>2016-2018</a:t>
            </a:r>
          </a:p>
        </p:txBody>
      </p:sp>
      <p:sp>
        <p:nvSpPr>
          <p:cNvPr name="Freeform 15" id="15"/>
          <p:cNvSpPr/>
          <p:nvPr/>
        </p:nvSpPr>
        <p:spPr>
          <a:xfrm flipH="false" flipV="false" rot="0">
            <a:off x="2019606" y="1028700"/>
            <a:ext cx="692828" cy="627324"/>
          </a:xfrm>
          <a:custGeom>
            <a:avLst/>
            <a:gdLst/>
            <a:ahLst/>
            <a:cxnLst/>
            <a:rect r="r" b="b" t="t" l="l"/>
            <a:pathLst>
              <a:path h="627324" w="692828">
                <a:moveTo>
                  <a:pt x="0" y="0"/>
                </a:moveTo>
                <a:lnTo>
                  <a:pt x="692828" y="0"/>
                </a:lnTo>
                <a:lnTo>
                  <a:pt x="692828" y="627324"/>
                </a:lnTo>
                <a:lnTo>
                  <a:pt x="0" y="627324"/>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CDFFD8">
                <a:alpha val="100000"/>
              </a:srgbClr>
            </a:gs>
            <a:gs pos="100000">
              <a:srgbClr val="94B9FF">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16483892" y="8937545"/>
            <a:ext cx="972008" cy="1000596"/>
          </a:xfrm>
          <a:custGeom>
            <a:avLst/>
            <a:gdLst/>
            <a:ahLst/>
            <a:cxnLst/>
            <a:rect r="r" b="b" t="t" l="l"/>
            <a:pathLst>
              <a:path h="1000596" w="972008">
                <a:moveTo>
                  <a:pt x="0" y="0"/>
                </a:moveTo>
                <a:lnTo>
                  <a:pt x="972008" y="0"/>
                </a:lnTo>
                <a:lnTo>
                  <a:pt x="972008" y="1000597"/>
                </a:lnTo>
                <a:lnTo>
                  <a:pt x="0" y="1000597"/>
                </a:lnTo>
                <a:lnTo>
                  <a:pt x="0" y="0"/>
                </a:lnTo>
                <a:close/>
              </a:path>
            </a:pathLst>
          </a:custGeom>
          <a:blipFill>
            <a:blip r:embed="rId2">
              <a:extLst>
                <a:ext uri="{96DAC541-7B7A-43D3-8B79-37D633B846F1}">
                  <asvg:svgBlip xmlns:asvg="http://schemas.microsoft.com/office/drawing/2016/SVG/main" r:embed="rId3"/>
                </a:ext>
              </a:extLst>
            </a:blip>
            <a:stretch>
              <a:fillRect l="-244847" t="-296347" r="-724937" b="-544619"/>
            </a:stretch>
          </a:blipFill>
        </p:spPr>
      </p:sp>
      <p:sp>
        <p:nvSpPr>
          <p:cNvPr name="Freeform 3" id="3"/>
          <p:cNvSpPr/>
          <p:nvPr/>
        </p:nvSpPr>
        <p:spPr>
          <a:xfrm flipH="false" flipV="false" rot="0">
            <a:off x="15963282" y="386382"/>
            <a:ext cx="1492617" cy="1536518"/>
          </a:xfrm>
          <a:custGeom>
            <a:avLst/>
            <a:gdLst/>
            <a:ahLst/>
            <a:cxnLst/>
            <a:rect r="r" b="b" t="t" l="l"/>
            <a:pathLst>
              <a:path h="1536518" w="1492617">
                <a:moveTo>
                  <a:pt x="0" y="0"/>
                </a:moveTo>
                <a:lnTo>
                  <a:pt x="1492618" y="0"/>
                </a:lnTo>
                <a:lnTo>
                  <a:pt x="1492618" y="1536518"/>
                </a:lnTo>
                <a:lnTo>
                  <a:pt x="0" y="1536518"/>
                </a:lnTo>
                <a:lnTo>
                  <a:pt x="0" y="0"/>
                </a:lnTo>
                <a:close/>
              </a:path>
            </a:pathLst>
          </a:custGeom>
          <a:blipFill>
            <a:blip r:embed="rId4">
              <a:extLst>
                <a:ext uri="{96DAC541-7B7A-43D3-8B79-37D633B846F1}">
                  <asvg:svgBlip xmlns:asvg="http://schemas.microsoft.com/office/drawing/2016/SVG/main" r:embed="rId5"/>
                </a:ext>
              </a:extLst>
            </a:blip>
            <a:stretch>
              <a:fillRect l="-244847" t="-296347" r="-724937" b="-544619"/>
            </a:stretch>
          </a:blipFill>
        </p:spPr>
      </p:sp>
      <p:sp>
        <p:nvSpPr>
          <p:cNvPr name="Freeform 4" id="4"/>
          <p:cNvSpPr/>
          <p:nvPr/>
        </p:nvSpPr>
        <p:spPr>
          <a:xfrm flipH="false" flipV="false" rot="0">
            <a:off x="238567" y="1922900"/>
            <a:ext cx="9443948" cy="4570813"/>
          </a:xfrm>
          <a:custGeom>
            <a:avLst/>
            <a:gdLst/>
            <a:ahLst/>
            <a:cxnLst/>
            <a:rect r="r" b="b" t="t" l="l"/>
            <a:pathLst>
              <a:path h="4570813" w="9443948">
                <a:moveTo>
                  <a:pt x="0" y="0"/>
                </a:moveTo>
                <a:lnTo>
                  <a:pt x="9443948" y="0"/>
                </a:lnTo>
                <a:lnTo>
                  <a:pt x="9443948" y="4570813"/>
                </a:lnTo>
                <a:lnTo>
                  <a:pt x="0" y="4570813"/>
                </a:lnTo>
                <a:lnTo>
                  <a:pt x="0" y="0"/>
                </a:lnTo>
                <a:close/>
              </a:path>
            </a:pathLst>
          </a:custGeom>
          <a:blipFill>
            <a:blip r:embed="rId6"/>
            <a:stretch>
              <a:fillRect l="0" t="0" r="0" b="0"/>
            </a:stretch>
          </a:blipFill>
        </p:spPr>
      </p:sp>
      <p:sp>
        <p:nvSpPr>
          <p:cNvPr name="Freeform 5" id="5"/>
          <p:cNvSpPr/>
          <p:nvPr/>
        </p:nvSpPr>
        <p:spPr>
          <a:xfrm flipH="false" flipV="false" rot="0">
            <a:off x="4340171" y="5414565"/>
            <a:ext cx="13115729" cy="4354541"/>
          </a:xfrm>
          <a:custGeom>
            <a:avLst/>
            <a:gdLst/>
            <a:ahLst/>
            <a:cxnLst/>
            <a:rect r="r" b="b" t="t" l="l"/>
            <a:pathLst>
              <a:path h="4354541" w="13115729">
                <a:moveTo>
                  <a:pt x="0" y="0"/>
                </a:moveTo>
                <a:lnTo>
                  <a:pt x="13115729" y="0"/>
                </a:lnTo>
                <a:lnTo>
                  <a:pt x="13115729" y="4354541"/>
                </a:lnTo>
                <a:lnTo>
                  <a:pt x="0" y="4354541"/>
                </a:lnTo>
                <a:lnTo>
                  <a:pt x="0" y="0"/>
                </a:lnTo>
                <a:close/>
              </a:path>
            </a:pathLst>
          </a:custGeom>
          <a:blipFill>
            <a:blip r:embed="rId7"/>
            <a:stretch>
              <a:fillRect l="0" t="0" r="0" b="0"/>
            </a:stretch>
          </a:blipFill>
        </p:spPr>
      </p:sp>
      <p:sp>
        <p:nvSpPr>
          <p:cNvPr name="TextBox 6" id="6"/>
          <p:cNvSpPr txBox="true"/>
          <p:nvPr/>
        </p:nvSpPr>
        <p:spPr>
          <a:xfrm rot="0">
            <a:off x="5440409" y="434007"/>
            <a:ext cx="8034858" cy="677418"/>
          </a:xfrm>
          <a:prstGeom prst="rect">
            <a:avLst/>
          </a:prstGeom>
        </p:spPr>
        <p:txBody>
          <a:bodyPr anchor="t" rtlCol="false" tIns="0" lIns="0" bIns="0" rIns="0">
            <a:spAutoFit/>
          </a:bodyPr>
          <a:lstStyle/>
          <a:p>
            <a:pPr algn="ctr">
              <a:lnSpc>
                <a:spcPts val="5376"/>
              </a:lnSpc>
            </a:pPr>
            <a:r>
              <a:rPr lang="en-US" sz="4800">
                <a:solidFill>
                  <a:srgbClr val="231F20"/>
                </a:solidFill>
                <a:latin typeface="Loubag Medium"/>
              </a:rPr>
              <a:t>Data Understanding</a:t>
            </a:r>
          </a:p>
        </p:txBody>
      </p:sp>
      <p:sp>
        <p:nvSpPr>
          <p:cNvPr name="TextBox 7" id="7"/>
          <p:cNvSpPr txBox="true"/>
          <p:nvPr/>
        </p:nvSpPr>
        <p:spPr>
          <a:xfrm rot="0">
            <a:off x="6222005" y="1230841"/>
            <a:ext cx="6921020" cy="351573"/>
          </a:xfrm>
          <a:prstGeom prst="rect">
            <a:avLst/>
          </a:prstGeom>
        </p:spPr>
        <p:txBody>
          <a:bodyPr anchor="t" rtlCol="false" tIns="0" lIns="0" bIns="0" rIns="0">
            <a:spAutoFit/>
          </a:bodyPr>
          <a:lstStyle/>
          <a:p>
            <a:pPr algn="ctr">
              <a:lnSpc>
                <a:spcPts val="2687"/>
              </a:lnSpc>
            </a:pPr>
            <a:r>
              <a:rPr lang="en-US" sz="2858">
                <a:solidFill>
                  <a:srgbClr val="CD595B"/>
                </a:solidFill>
                <a:latin typeface="Nunito Bold"/>
              </a:rPr>
              <a:t>Data Cleaning</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CDFFD8">
                <a:alpha val="100000"/>
              </a:srgbClr>
            </a:gs>
            <a:gs pos="100000">
              <a:srgbClr val="94B9FF">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16483892" y="8937545"/>
            <a:ext cx="972008" cy="1000596"/>
          </a:xfrm>
          <a:custGeom>
            <a:avLst/>
            <a:gdLst/>
            <a:ahLst/>
            <a:cxnLst/>
            <a:rect r="r" b="b" t="t" l="l"/>
            <a:pathLst>
              <a:path h="1000596" w="972008">
                <a:moveTo>
                  <a:pt x="0" y="0"/>
                </a:moveTo>
                <a:lnTo>
                  <a:pt x="972008" y="0"/>
                </a:lnTo>
                <a:lnTo>
                  <a:pt x="972008" y="1000597"/>
                </a:lnTo>
                <a:lnTo>
                  <a:pt x="0" y="1000597"/>
                </a:lnTo>
                <a:lnTo>
                  <a:pt x="0" y="0"/>
                </a:lnTo>
                <a:close/>
              </a:path>
            </a:pathLst>
          </a:custGeom>
          <a:blipFill>
            <a:blip r:embed="rId3">
              <a:extLst>
                <a:ext uri="{96DAC541-7B7A-43D3-8B79-37D633B846F1}">
                  <asvg:svgBlip xmlns:asvg="http://schemas.microsoft.com/office/drawing/2016/SVG/main" r:embed="rId4"/>
                </a:ext>
              </a:extLst>
            </a:blip>
            <a:stretch>
              <a:fillRect l="-244847" t="-296347" r="-724937" b="-544619"/>
            </a:stretch>
          </a:blipFill>
        </p:spPr>
      </p:sp>
      <p:sp>
        <p:nvSpPr>
          <p:cNvPr name="Freeform 3" id="3"/>
          <p:cNvSpPr/>
          <p:nvPr/>
        </p:nvSpPr>
        <p:spPr>
          <a:xfrm flipH="false" flipV="false" rot="0">
            <a:off x="15963282" y="386382"/>
            <a:ext cx="1492617" cy="1536518"/>
          </a:xfrm>
          <a:custGeom>
            <a:avLst/>
            <a:gdLst/>
            <a:ahLst/>
            <a:cxnLst/>
            <a:rect r="r" b="b" t="t" l="l"/>
            <a:pathLst>
              <a:path h="1536518" w="1492617">
                <a:moveTo>
                  <a:pt x="0" y="0"/>
                </a:moveTo>
                <a:lnTo>
                  <a:pt x="1492618" y="0"/>
                </a:lnTo>
                <a:lnTo>
                  <a:pt x="1492618" y="1536518"/>
                </a:lnTo>
                <a:lnTo>
                  <a:pt x="0" y="1536518"/>
                </a:lnTo>
                <a:lnTo>
                  <a:pt x="0" y="0"/>
                </a:lnTo>
                <a:close/>
              </a:path>
            </a:pathLst>
          </a:custGeom>
          <a:blipFill>
            <a:blip r:embed="rId5">
              <a:extLst>
                <a:ext uri="{96DAC541-7B7A-43D3-8B79-37D633B846F1}">
                  <asvg:svgBlip xmlns:asvg="http://schemas.microsoft.com/office/drawing/2016/SVG/main" r:embed="rId6"/>
                </a:ext>
              </a:extLst>
            </a:blip>
            <a:stretch>
              <a:fillRect l="-244847" t="-296347" r="-724937" b="-544619"/>
            </a:stretch>
          </a:blipFill>
        </p:spPr>
      </p:sp>
      <p:sp>
        <p:nvSpPr>
          <p:cNvPr name="Freeform 4" id="4"/>
          <p:cNvSpPr/>
          <p:nvPr/>
        </p:nvSpPr>
        <p:spPr>
          <a:xfrm flipH="false" flipV="false" rot="0">
            <a:off x="267682" y="1582414"/>
            <a:ext cx="9734621" cy="4358132"/>
          </a:xfrm>
          <a:custGeom>
            <a:avLst/>
            <a:gdLst/>
            <a:ahLst/>
            <a:cxnLst/>
            <a:rect r="r" b="b" t="t" l="l"/>
            <a:pathLst>
              <a:path h="4358132" w="9734621">
                <a:moveTo>
                  <a:pt x="0" y="0"/>
                </a:moveTo>
                <a:lnTo>
                  <a:pt x="9734620" y="0"/>
                </a:lnTo>
                <a:lnTo>
                  <a:pt x="9734620" y="4358131"/>
                </a:lnTo>
                <a:lnTo>
                  <a:pt x="0" y="4358131"/>
                </a:lnTo>
                <a:lnTo>
                  <a:pt x="0" y="0"/>
                </a:lnTo>
                <a:close/>
              </a:path>
            </a:pathLst>
          </a:custGeom>
          <a:blipFill>
            <a:blip r:embed="rId7"/>
            <a:stretch>
              <a:fillRect l="0" t="0" r="0" b="0"/>
            </a:stretch>
          </a:blipFill>
        </p:spPr>
      </p:sp>
      <p:sp>
        <p:nvSpPr>
          <p:cNvPr name="Freeform 5" id="5"/>
          <p:cNvSpPr/>
          <p:nvPr/>
        </p:nvSpPr>
        <p:spPr>
          <a:xfrm flipH="false" flipV="false" rot="0">
            <a:off x="10797799" y="1630039"/>
            <a:ext cx="7013569" cy="4507942"/>
          </a:xfrm>
          <a:custGeom>
            <a:avLst/>
            <a:gdLst/>
            <a:ahLst/>
            <a:cxnLst/>
            <a:rect r="r" b="b" t="t" l="l"/>
            <a:pathLst>
              <a:path h="4507942" w="7013569">
                <a:moveTo>
                  <a:pt x="0" y="0"/>
                </a:moveTo>
                <a:lnTo>
                  <a:pt x="7013569" y="0"/>
                </a:lnTo>
                <a:lnTo>
                  <a:pt x="7013569" y="4507941"/>
                </a:lnTo>
                <a:lnTo>
                  <a:pt x="0" y="4507941"/>
                </a:lnTo>
                <a:lnTo>
                  <a:pt x="0" y="0"/>
                </a:lnTo>
                <a:close/>
              </a:path>
            </a:pathLst>
          </a:custGeom>
          <a:blipFill>
            <a:blip r:embed="rId8"/>
            <a:stretch>
              <a:fillRect l="0" t="0" r="0" b="0"/>
            </a:stretch>
          </a:blipFill>
        </p:spPr>
      </p:sp>
      <p:sp>
        <p:nvSpPr>
          <p:cNvPr name="Freeform 6" id="6"/>
          <p:cNvSpPr/>
          <p:nvPr/>
        </p:nvSpPr>
        <p:spPr>
          <a:xfrm flipH="false" flipV="false" rot="0">
            <a:off x="3385655" y="3283480"/>
            <a:ext cx="9053592" cy="6654661"/>
          </a:xfrm>
          <a:custGeom>
            <a:avLst/>
            <a:gdLst/>
            <a:ahLst/>
            <a:cxnLst/>
            <a:rect r="r" b="b" t="t" l="l"/>
            <a:pathLst>
              <a:path h="6654661" w="9053592">
                <a:moveTo>
                  <a:pt x="0" y="0"/>
                </a:moveTo>
                <a:lnTo>
                  <a:pt x="9053593" y="0"/>
                </a:lnTo>
                <a:lnTo>
                  <a:pt x="9053593" y="6654662"/>
                </a:lnTo>
                <a:lnTo>
                  <a:pt x="0" y="6654662"/>
                </a:lnTo>
                <a:lnTo>
                  <a:pt x="0" y="0"/>
                </a:lnTo>
                <a:close/>
              </a:path>
            </a:pathLst>
          </a:custGeom>
          <a:blipFill>
            <a:blip r:embed="rId9"/>
            <a:stretch>
              <a:fillRect l="0" t="0" r="0" b="0"/>
            </a:stretch>
          </a:blipFill>
        </p:spPr>
      </p:sp>
      <p:sp>
        <p:nvSpPr>
          <p:cNvPr name="TextBox 7" id="7"/>
          <p:cNvSpPr txBox="true"/>
          <p:nvPr/>
        </p:nvSpPr>
        <p:spPr>
          <a:xfrm rot="0">
            <a:off x="5440409" y="434007"/>
            <a:ext cx="8034858" cy="677418"/>
          </a:xfrm>
          <a:prstGeom prst="rect">
            <a:avLst/>
          </a:prstGeom>
        </p:spPr>
        <p:txBody>
          <a:bodyPr anchor="t" rtlCol="false" tIns="0" lIns="0" bIns="0" rIns="0">
            <a:spAutoFit/>
          </a:bodyPr>
          <a:lstStyle/>
          <a:p>
            <a:pPr algn="ctr">
              <a:lnSpc>
                <a:spcPts val="5376"/>
              </a:lnSpc>
            </a:pPr>
            <a:r>
              <a:rPr lang="en-US" sz="4800">
                <a:solidFill>
                  <a:srgbClr val="231F20"/>
                </a:solidFill>
                <a:latin typeface="Loubag Medium"/>
              </a:rPr>
              <a:t>Data Understanding</a:t>
            </a:r>
          </a:p>
        </p:txBody>
      </p:sp>
      <p:sp>
        <p:nvSpPr>
          <p:cNvPr name="TextBox 8" id="8"/>
          <p:cNvSpPr txBox="true"/>
          <p:nvPr/>
        </p:nvSpPr>
        <p:spPr>
          <a:xfrm rot="0">
            <a:off x="6222005" y="1230841"/>
            <a:ext cx="6921020" cy="351573"/>
          </a:xfrm>
          <a:prstGeom prst="rect">
            <a:avLst/>
          </a:prstGeom>
        </p:spPr>
        <p:txBody>
          <a:bodyPr anchor="t" rtlCol="false" tIns="0" lIns="0" bIns="0" rIns="0">
            <a:spAutoFit/>
          </a:bodyPr>
          <a:lstStyle/>
          <a:p>
            <a:pPr algn="ctr">
              <a:lnSpc>
                <a:spcPts val="2687"/>
              </a:lnSpc>
            </a:pPr>
            <a:r>
              <a:rPr lang="en-US" sz="2858">
                <a:solidFill>
                  <a:srgbClr val="CD595B"/>
                </a:solidFill>
                <a:latin typeface="Nunito Bold"/>
              </a:rPr>
              <a:t>Data Cleaning</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CDFFD8">
                <a:alpha val="100000"/>
              </a:srgbClr>
            </a:gs>
            <a:gs pos="100000">
              <a:srgbClr val="94B9FF">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16483892" y="8937545"/>
            <a:ext cx="972008" cy="1000596"/>
          </a:xfrm>
          <a:custGeom>
            <a:avLst/>
            <a:gdLst/>
            <a:ahLst/>
            <a:cxnLst/>
            <a:rect r="r" b="b" t="t" l="l"/>
            <a:pathLst>
              <a:path h="1000596" w="972008">
                <a:moveTo>
                  <a:pt x="0" y="0"/>
                </a:moveTo>
                <a:lnTo>
                  <a:pt x="972008" y="0"/>
                </a:lnTo>
                <a:lnTo>
                  <a:pt x="972008" y="1000597"/>
                </a:lnTo>
                <a:lnTo>
                  <a:pt x="0" y="1000597"/>
                </a:lnTo>
                <a:lnTo>
                  <a:pt x="0" y="0"/>
                </a:lnTo>
                <a:close/>
              </a:path>
            </a:pathLst>
          </a:custGeom>
          <a:blipFill>
            <a:blip r:embed="rId3">
              <a:extLst>
                <a:ext uri="{96DAC541-7B7A-43D3-8B79-37D633B846F1}">
                  <asvg:svgBlip xmlns:asvg="http://schemas.microsoft.com/office/drawing/2016/SVG/main" r:embed="rId4"/>
                </a:ext>
              </a:extLst>
            </a:blip>
            <a:stretch>
              <a:fillRect l="-244847" t="-296347" r="-724937" b="-544619"/>
            </a:stretch>
          </a:blipFill>
        </p:spPr>
      </p:sp>
      <p:sp>
        <p:nvSpPr>
          <p:cNvPr name="Freeform 3" id="3"/>
          <p:cNvSpPr/>
          <p:nvPr/>
        </p:nvSpPr>
        <p:spPr>
          <a:xfrm flipH="false" flipV="false" rot="0">
            <a:off x="15963282" y="386382"/>
            <a:ext cx="1492617" cy="1536518"/>
          </a:xfrm>
          <a:custGeom>
            <a:avLst/>
            <a:gdLst/>
            <a:ahLst/>
            <a:cxnLst/>
            <a:rect r="r" b="b" t="t" l="l"/>
            <a:pathLst>
              <a:path h="1536518" w="1492617">
                <a:moveTo>
                  <a:pt x="0" y="0"/>
                </a:moveTo>
                <a:lnTo>
                  <a:pt x="1492618" y="0"/>
                </a:lnTo>
                <a:lnTo>
                  <a:pt x="1492618" y="1536518"/>
                </a:lnTo>
                <a:lnTo>
                  <a:pt x="0" y="1536518"/>
                </a:lnTo>
                <a:lnTo>
                  <a:pt x="0" y="0"/>
                </a:lnTo>
                <a:close/>
              </a:path>
            </a:pathLst>
          </a:custGeom>
          <a:blipFill>
            <a:blip r:embed="rId5">
              <a:extLst>
                <a:ext uri="{96DAC541-7B7A-43D3-8B79-37D633B846F1}">
                  <asvg:svgBlip xmlns:asvg="http://schemas.microsoft.com/office/drawing/2016/SVG/main" r:embed="rId6"/>
                </a:ext>
              </a:extLst>
            </a:blip>
            <a:stretch>
              <a:fillRect l="-244847" t="-296347" r="-724937" b="-544619"/>
            </a:stretch>
          </a:blipFill>
        </p:spPr>
      </p:sp>
      <p:sp>
        <p:nvSpPr>
          <p:cNvPr name="Freeform 4" id="4"/>
          <p:cNvSpPr/>
          <p:nvPr/>
        </p:nvSpPr>
        <p:spPr>
          <a:xfrm flipH="false" flipV="false" rot="0">
            <a:off x="883534" y="1922900"/>
            <a:ext cx="13708378" cy="5109814"/>
          </a:xfrm>
          <a:custGeom>
            <a:avLst/>
            <a:gdLst/>
            <a:ahLst/>
            <a:cxnLst/>
            <a:rect r="r" b="b" t="t" l="l"/>
            <a:pathLst>
              <a:path h="5109814" w="13708378">
                <a:moveTo>
                  <a:pt x="0" y="0"/>
                </a:moveTo>
                <a:lnTo>
                  <a:pt x="13708378" y="0"/>
                </a:lnTo>
                <a:lnTo>
                  <a:pt x="13708378" y="5109813"/>
                </a:lnTo>
                <a:lnTo>
                  <a:pt x="0" y="5109813"/>
                </a:lnTo>
                <a:lnTo>
                  <a:pt x="0" y="0"/>
                </a:lnTo>
                <a:close/>
              </a:path>
            </a:pathLst>
          </a:custGeom>
          <a:blipFill>
            <a:blip r:embed="rId7"/>
            <a:stretch>
              <a:fillRect l="0" t="0" r="0" b="-16588"/>
            </a:stretch>
          </a:blipFill>
        </p:spPr>
      </p:sp>
      <p:sp>
        <p:nvSpPr>
          <p:cNvPr name="Freeform 5" id="5"/>
          <p:cNvSpPr/>
          <p:nvPr/>
        </p:nvSpPr>
        <p:spPr>
          <a:xfrm flipH="false" flipV="false" rot="0">
            <a:off x="883534" y="7375613"/>
            <a:ext cx="7451622" cy="386738"/>
          </a:xfrm>
          <a:custGeom>
            <a:avLst/>
            <a:gdLst/>
            <a:ahLst/>
            <a:cxnLst/>
            <a:rect r="r" b="b" t="t" l="l"/>
            <a:pathLst>
              <a:path h="386738" w="7451622">
                <a:moveTo>
                  <a:pt x="0" y="0"/>
                </a:moveTo>
                <a:lnTo>
                  <a:pt x="7451623" y="0"/>
                </a:lnTo>
                <a:lnTo>
                  <a:pt x="7451623" y="386738"/>
                </a:lnTo>
                <a:lnTo>
                  <a:pt x="0" y="386738"/>
                </a:lnTo>
                <a:lnTo>
                  <a:pt x="0" y="0"/>
                </a:lnTo>
                <a:close/>
              </a:path>
            </a:pathLst>
          </a:custGeom>
          <a:blipFill>
            <a:blip r:embed="rId7"/>
            <a:stretch>
              <a:fillRect l="0" t="-1397501" r="-78838" b="0"/>
            </a:stretch>
          </a:blipFill>
        </p:spPr>
      </p:sp>
      <p:sp>
        <p:nvSpPr>
          <p:cNvPr name="TextBox 6" id="6"/>
          <p:cNvSpPr txBox="true"/>
          <p:nvPr/>
        </p:nvSpPr>
        <p:spPr>
          <a:xfrm rot="0">
            <a:off x="5440409" y="434007"/>
            <a:ext cx="8034858" cy="677418"/>
          </a:xfrm>
          <a:prstGeom prst="rect">
            <a:avLst/>
          </a:prstGeom>
        </p:spPr>
        <p:txBody>
          <a:bodyPr anchor="t" rtlCol="false" tIns="0" lIns="0" bIns="0" rIns="0">
            <a:spAutoFit/>
          </a:bodyPr>
          <a:lstStyle/>
          <a:p>
            <a:pPr algn="ctr">
              <a:lnSpc>
                <a:spcPts val="5376"/>
              </a:lnSpc>
            </a:pPr>
            <a:r>
              <a:rPr lang="en-US" sz="4800">
                <a:solidFill>
                  <a:srgbClr val="231F20"/>
                </a:solidFill>
                <a:latin typeface="Loubag Medium"/>
              </a:rPr>
              <a:t>Data Understanding</a:t>
            </a:r>
          </a:p>
        </p:txBody>
      </p:sp>
      <p:sp>
        <p:nvSpPr>
          <p:cNvPr name="TextBox 7" id="7"/>
          <p:cNvSpPr txBox="true"/>
          <p:nvPr/>
        </p:nvSpPr>
        <p:spPr>
          <a:xfrm rot="0">
            <a:off x="6222005" y="1230841"/>
            <a:ext cx="6921020" cy="351573"/>
          </a:xfrm>
          <a:prstGeom prst="rect">
            <a:avLst/>
          </a:prstGeom>
        </p:spPr>
        <p:txBody>
          <a:bodyPr anchor="t" rtlCol="false" tIns="0" lIns="0" bIns="0" rIns="0">
            <a:spAutoFit/>
          </a:bodyPr>
          <a:lstStyle/>
          <a:p>
            <a:pPr algn="ctr">
              <a:lnSpc>
                <a:spcPts val="2687"/>
              </a:lnSpc>
            </a:pPr>
            <a:r>
              <a:rPr lang="en-US" sz="2858">
                <a:solidFill>
                  <a:srgbClr val="CD595B"/>
                </a:solidFill>
                <a:latin typeface="Nunito Bold"/>
              </a:rPr>
              <a:t>Data Cleaning</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CDFFD8">
                <a:alpha val="100000"/>
              </a:srgbClr>
            </a:gs>
            <a:gs pos="50000">
              <a:srgbClr val="1719ED">
                <a:alpha val="100000"/>
              </a:srgbClr>
            </a:gs>
            <a:gs pos="100000">
              <a:srgbClr val="E1E1FF">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773717">
            <a:off x="4152276" y="-4270699"/>
            <a:ext cx="14236648" cy="16012589"/>
          </a:xfrm>
          <a:custGeom>
            <a:avLst/>
            <a:gdLst/>
            <a:ahLst/>
            <a:cxnLst/>
            <a:rect r="r" b="b" t="t" l="l"/>
            <a:pathLst>
              <a:path h="16012589" w="14236648">
                <a:moveTo>
                  <a:pt x="0" y="0"/>
                </a:moveTo>
                <a:lnTo>
                  <a:pt x="14236648" y="0"/>
                </a:lnTo>
                <a:lnTo>
                  <a:pt x="14236648" y="16012589"/>
                </a:lnTo>
                <a:lnTo>
                  <a:pt x="0" y="1601258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0">
            <a:off x="584725" y="3134278"/>
            <a:ext cx="6504749" cy="11357497"/>
          </a:xfrm>
          <a:custGeom>
            <a:avLst/>
            <a:gdLst/>
            <a:ahLst/>
            <a:cxnLst/>
            <a:rect r="r" b="b" t="t" l="l"/>
            <a:pathLst>
              <a:path h="11357497" w="6504749">
                <a:moveTo>
                  <a:pt x="6504748" y="0"/>
                </a:moveTo>
                <a:lnTo>
                  <a:pt x="0" y="0"/>
                </a:lnTo>
                <a:lnTo>
                  <a:pt x="0" y="11357497"/>
                </a:lnTo>
                <a:lnTo>
                  <a:pt x="6504748" y="11357497"/>
                </a:lnTo>
                <a:lnTo>
                  <a:pt x="6504748"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6119440" y="612707"/>
            <a:ext cx="11543793" cy="870087"/>
          </a:xfrm>
          <a:prstGeom prst="rect">
            <a:avLst/>
          </a:prstGeom>
        </p:spPr>
        <p:txBody>
          <a:bodyPr anchor="t" rtlCol="false" tIns="0" lIns="0" bIns="0" rIns="0">
            <a:spAutoFit/>
          </a:bodyPr>
          <a:lstStyle/>
          <a:p>
            <a:pPr algn="ctr">
              <a:lnSpc>
                <a:spcPts val="6706"/>
              </a:lnSpc>
            </a:pPr>
            <a:r>
              <a:rPr lang="en-US" sz="5987">
                <a:solidFill>
                  <a:srgbClr val="231F20"/>
                </a:solidFill>
                <a:latin typeface="Loubag Medium"/>
              </a:rPr>
              <a:t>Analyze Method</a:t>
            </a:r>
          </a:p>
        </p:txBody>
      </p:sp>
      <p:sp>
        <p:nvSpPr>
          <p:cNvPr name="Freeform 5" id="5"/>
          <p:cNvSpPr/>
          <p:nvPr/>
        </p:nvSpPr>
        <p:spPr>
          <a:xfrm flipH="false" flipV="false" rot="0">
            <a:off x="-627722" y="713892"/>
            <a:ext cx="5495488" cy="2260555"/>
          </a:xfrm>
          <a:custGeom>
            <a:avLst/>
            <a:gdLst/>
            <a:ahLst/>
            <a:cxnLst/>
            <a:rect r="r" b="b" t="t" l="l"/>
            <a:pathLst>
              <a:path h="2260555" w="5495488">
                <a:moveTo>
                  <a:pt x="0" y="0"/>
                </a:moveTo>
                <a:lnTo>
                  <a:pt x="5495488" y="0"/>
                </a:lnTo>
                <a:lnTo>
                  <a:pt x="5495488" y="2260555"/>
                </a:lnTo>
                <a:lnTo>
                  <a:pt x="0" y="2260555"/>
                </a:lnTo>
                <a:lnTo>
                  <a:pt x="0" y="0"/>
                </a:lnTo>
                <a:close/>
              </a:path>
            </a:pathLst>
          </a:custGeom>
          <a:blipFill>
            <a:blip r:embed="rId6">
              <a:extLst>
                <a:ext uri="{96DAC541-7B7A-43D3-8B79-37D633B846F1}">
                  <asvg:svgBlip xmlns:asvg="http://schemas.microsoft.com/office/drawing/2016/SVG/main" r:embed="rId7"/>
                </a:ext>
              </a:extLst>
            </a:blip>
            <a:stretch>
              <a:fillRect l="-16274" t="-14786" r="-68516" b="-253585"/>
            </a:stretch>
          </a:blipFill>
        </p:spPr>
      </p:sp>
      <p:sp>
        <p:nvSpPr>
          <p:cNvPr name="Freeform 6" id="6"/>
          <p:cNvSpPr/>
          <p:nvPr/>
        </p:nvSpPr>
        <p:spPr>
          <a:xfrm flipH="false" flipV="false" rot="0">
            <a:off x="14029347" y="7538078"/>
            <a:ext cx="1492617" cy="1536518"/>
          </a:xfrm>
          <a:custGeom>
            <a:avLst/>
            <a:gdLst/>
            <a:ahLst/>
            <a:cxnLst/>
            <a:rect r="r" b="b" t="t" l="l"/>
            <a:pathLst>
              <a:path h="1536518" w="1492617">
                <a:moveTo>
                  <a:pt x="0" y="0"/>
                </a:moveTo>
                <a:lnTo>
                  <a:pt x="1492617" y="0"/>
                </a:lnTo>
                <a:lnTo>
                  <a:pt x="1492617" y="1536518"/>
                </a:lnTo>
                <a:lnTo>
                  <a:pt x="0" y="1536518"/>
                </a:lnTo>
                <a:lnTo>
                  <a:pt x="0" y="0"/>
                </a:lnTo>
                <a:close/>
              </a:path>
            </a:pathLst>
          </a:custGeom>
          <a:blipFill>
            <a:blip r:embed="rId8">
              <a:extLst>
                <a:ext uri="{96DAC541-7B7A-43D3-8B79-37D633B846F1}">
                  <asvg:svgBlip xmlns:asvg="http://schemas.microsoft.com/office/drawing/2016/SVG/main" r:embed="rId9"/>
                </a:ext>
              </a:extLst>
            </a:blip>
            <a:stretch>
              <a:fillRect l="-244847" t="-296347" r="-724937" b="-544619"/>
            </a:stretch>
          </a:blipFill>
        </p:spPr>
      </p:sp>
      <p:sp>
        <p:nvSpPr>
          <p:cNvPr name="Freeform 7" id="7"/>
          <p:cNvSpPr/>
          <p:nvPr/>
        </p:nvSpPr>
        <p:spPr>
          <a:xfrm flipH="false" flipV="false" rot="0">
            <a:off x="6876146" y="8593047"/>
            <a:ext cx="935582" cy="963099"/>
          </a:xfrm>
          <a:custGeom>
            <a:avLst/>
            <a:gdLst/>
            <a:ahLst/>
            <a:cxnLst/>
            <a:rect r="r" b="b" t="t" l="l"/>
            <a:pathLst>
              <a:path h="963099" w="935582">
                <a:moveTo>
                  <a:pt x="0" y="0"/>
                </a:moveTo>
                <a:lnTo>
                  <a:pt x="935582" y="0"/>
                </a:lnTo>
                <a:lnTo>
                  <a:pt x="935582" y="963098"/>
                </a:lnTo>
                <a:lnTo>
                  <a:pt x="0" y="963098"/>
                </a:lnTo>
                <a:lnTo>
                  <a:pt x="0" y="0"/>
                </a:lnTo>
                <a:close/>
              </a:path>
            </a:pathLst>
          </a:custGeom>
          <a:blipFill>
            <a:blip r:embed="rId10">
              <a:extLst>
                <a:ext uri="{96DAC541-7B7A-43D3-8B79-37D633B846F1}">
                  <asvg:svgBlip xmlns:asvg="http://schemas.microsoft.com/office/drawing/2016/SVG/main" r:embed="rId11"/>
                </a:ext>
              </a:extLst>
            </a:blip>
            <a:stretch>
              <a:fillRect l="-244847" t="-296347" r="-724937" b="-544619"/>
            </a:stretch>
          </a:blipFill>
        </p:spPr>
      </p:sp>
      <p:sp>
        <p:nvSpPr>
          <p:cNvPr name="TextBox 8" id="8"/>
          <p:cNvSpPr txBox="true"/>
          <p:nvPr/>
        </p:nvSpPr>
        <p:spPr>
          <a:xfrm rot="0">
            <a:off x="10525912" y="2463659"/>
            <a:ext cx="2422986" cy="2898882"/>
          </a:xfrm>
          <a:prstGeom prst="rect">
            <a:avLst/>
          </a:prstGeom>
        </p:spPr>
        <p:txBody>
          <a:bodyPr anchor="t" rtlCol="false" tIns="0" lIns="0" bIns="0" rIns="0">
            <a:spAutoFit/>
          </a:bodyPr>
          <a:lstStyle/>
          <a:p>
            <a:pPr algn="ctr">
              <a:lnSpc>
                <a:spcPts val="7760"/>
              </a:lnSpc>
            </a:pPr>
            <a:r>
              <a:rPr lang="en-US" sz="5543">
                <a:solidFill>
                  <a:srgbClr val="231F20"/>
                </a:solidFill>
                <a:latin typeface="Cabin Regular"/>
              </a:rPr>
              <a:t>Python</a:t>
            </a:r>
          </a:p>
          <a:p>
            <a:pPr algn="ctr">
              <a:lnSpc>
                <a:spcPts val="7760"/>
              </a:lnSpc>
            </a:pPr>
            <a:r>
              <a:rPr lang="en-US" sz="5543">
                <a:solidFill>
                  <a:srgbClr val="231F20"/>
                </a:solidFill>
                <a:latin typeface="Cabin Regular"/>
              </a:rPr>
              <a:t>Powerbi</a:t>
            </a:r>
          </a:p>
          <a:p>
            <a:pPr algn="ctr">
              <a:lnSpc>
                <a:spcPts val="7760"/>
              </a:lnSpc>
            </a:pPr>
            <a:r>
              <a:rPr lang="en-US" sz="5543">
                <a:solidFill>
                  <a:srgbClr val="231F20"/>
                </a:solidFill>
                <a:latin typeface="Cabin Regular"/>
              </a:rPr>
              <a:t>MySQL</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94DDDE"/>
        </a:solidFill>
      </p:bgPr>
    </p:bg>
    <p:spTree>
      <p:nvGrpSpPr>
        <p:cNvPr id="1" name=""/>
        <p:cNvGrpSpPr/>
        <p:nvPr/>
      </p:nvGrpSpPr>
      <p:grpSpPr>
        <a:xfrm>
          <a:off x="0" y="0"/>
          <a:ext cx="0" cy="0"/>
          <a:chOff x="0" y="0"/>
          <a:chExt cx="0" cy="0"/>
        </a:xfrm>
      </p:grpSpPr>
      <p:sp>
        <p:nvSpPr>
          <p:cNvPr name="Freeform 2" id="2"/>
          <p:cNvSpPr/>
          <p:nvPr/>
        </p:nvSpPr>
        <p:spPr>
          <a:xfrm flipH="false" flipV="false" rot="0">
            <a:off x="2335117" y="0"/>
            <a:ext cx="2282500" cy="1921450"/>
          </a:xfrm>
          <a:custGeom>
            <a:avLst/>
            <a:gdLst/>
            <a:ahLst/>
            <a:cxnLst/>
            <a:rect r="r" b="b" t="t" l="l"/>
            <a:pathLst>
              <a:path h="1921450" w="2282500">
                <a:moveTo>
                  <a:pt x="0" y="0"/>
                </a:moveTo>
                <a:lnTo>
                  <a:pt x="2282499" y="0"/>
                </a:lnTo>
                <a:lnTo>
                  <a:pt x="2282499" y="1921450"/>
                </a:lnTo>
                <a:lnTo>
                  <a:pt x="0" y="19214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28700" y="1353309"/>
            <a:ext cx="15942224" cy="8933691"/>
          </a:xfrm>
          <a:custGeom>
            <a:avLst/>
            <a:gdLst/>
            <a:ahLst/>
            <a:cxnLst/>
            <a:rect r="r" b="b" t="t" l="l"/>
            <a:pathLst>
              <a:path h="8933691" w="15942224">
                <a:moveTo>
                  <a:pt x="0" y="0"/>
                </a:moveTo>
                <a:lnTo>
                  <a:pt x="15942224" y="0"/>
                </a:lnTo>
                <a:lnTo>
                  <a:pt x="15942224" y="8933691"/>
                </a:lnTo>
                <a:lnTo>
                  <a:pt x="0" y="8933691"/>
                </a:lnTo>
                <a:lnTo>
                  <a:pt x="0" y="0"/>
                </a:lnTo>
                <a:close/>
              </a:path>
            </a:pathLst>
          </a:custGeom>
          <a:blipFill>
            <a:blip r:embed="rId4"/>
            <a:stretch>
              <a:fillRect l="0" t="0" r="0" b="0"/>
            </a:stretch>
          </a:blipFill>
        </p:spPr>
      </p:sp>
      <p:sp>
        <p:nvSpPr>
          <p:cNvPr name="TextBox 4" id="4"/>
          <p:cNvSpPr txBox="true"/>
          <p:nvPr/>
        </p:nvSpPr>
        <p:spPr>
          <a:xfrm rot="0">
            <a:off x="9144000" y="871977"/>
            <a:ext cx="3274671" cy="505496"/>
          </a:xfrm>
          <a:prstGeom prst="rect">
            <a:avLst/>
          </a:prstGeom>
        </p:spPr>
        <p:txBody>
          <a:bodyPr anchor="t" rtlCol="false" tIns="0" lIns="0" bIns="0" rIns="0">
            <a:spAutoFit/>
          </a:bodyPr>
          <a:lstStyle/>
          <a:p>
            <a:pPr algn="ctr">
              <a:lnSpc>
                <a:spcPts val="3815"/>
              </a:lnSpc>
            </a:pPr>
            <a:r>
              <a:rPr lang="en-US" sz="4058">
                <a:solidFill>
                  <a:srgbClr val="CD595B"/>
                </a:solidFill>
                <a:latin typeface="Nunito Bold"/>
              </a:rPr>
              <a:t>Overview</a:t>
            </a:r>
          </a:p>
        </p:txBody>
      </p:sp>
      <p:sp>
        <p:nvSpPr>
          <p:cNvPr name="TextBox 5" id="5"/>
          <p:cNvSpPr txBox="true"/>
          <p:nvPr/>
        </p:nvSpPr>
        <p:spPr>
          <a:xfrm rot="0">
            <a:off x="1822862" y="343198"/>
            <a:ext cx="10115604" cy="1034275"/>
          </a:xfrm>
          <a:prstGeom prst="rect">
            <a:avLst/>
          </a:prstGeom>
        </p:spPr>
        <p:txBody>
          <a:bodyPr anchor="t" rtlCol="false" tIns="0" lIns="0" bIns="0" rIns="0">
            <a:spAutoFit/>
          </a:bodyPr>
          <a:lstStyle/>
          <a:p>
            <a:pPr algn="ctr">
              <a:lnSpc>
                <a:spcPts val="7970"/>
              </a:lnSpc>
            </a:pPr>
            <a:r>
              <a:rPr lang="en-US" sz="7116">
                <a:solidFill>
                  <a:srgbClr val="000000"/>
                </a:solidFill>
                <a:latin typeface="Loubag Medium"/>
              </a:rPr>
              <a:t>Analyzation</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94DDDE"/>
        </a:solidFill>
      </p:bgPr>
    </p:bg>
    <p:spTree>
      <p:nvGrpSpPr>
        <p:cNvPr id="1" name=""/>
        <p:cNvGrpSpPr/>
        <p:nvPr/>
      </p:nvGrpSpPr>
      <p:grpSpPr>
        <a:xfrm>
          <a:off x="0" y="0"/>
          <a:ext cx="0" cy="0"/>
          <a:chOff x="0" y="0"/>
          <a:chExt cx="0" cy="0"/>
        </a:xfrm>
      </p:grpSpPr>
      <p:sp>
        <p:nvSpPr>
          <p:cNvPr name="Freeform 2" id="2"/>
          <p:cNvSpPr/>
          <p:nvPr/>
        </p:nvSpPr>
        <p:spPr>
          <a:xfrm flipH="false" flipV="false" rot="0">
            <a:off x="820954" y="1028700"/>
            <a:ext cx="1001909" cy="1031376"/>
          </a:xfrm>
          <a:custGeom>
            <a:avLst/>
            <a:gdLst/>
            <a:ahLst/>
            <a:cxnLst/>
            <a:rect r="r" b="b" t="t" l="l"/>
            <a:pathLst>
              <a:path h="1031376" w="1001909">
                <a:moveTo>
                  <a:pt x="0" y="0"/>
                </a:moveTo>
                <a:lnTo>
                  <a:pt x="1001908" y="0"/>
                </a:lnTo>
                <a:lnTo>
                  <a:pt x="1001908" y="1031376"/>
                </a:lnTo>
                <a:lnTo>
                  <a:pt x="0" y="1031376"/>
                </a:lnTo>
                <a:lnTo>
                  <a:pt x="0" y="0"/>
                </a:lnTo>
                <a:close/>
              </a:path>
            </a:pathLst>
          </a:custGeom>
          <a:blipFill>
            <a:blip r:embed="rId3">
              <a:extLst>
                <a:ext uri="{96DAC541-7B7A-43D3-8B79-37D633B846F1}">
                  <asvg:svgBlip xmlns:asvg="http://schemas.microsoft.com/office/drawing/2016/SVG/main" r:embed="rId4"/>
                </a:ext>
              </a:extLst>
            </a:blip>
            <a:stretch>
              <a:fillRect l="-244847" t="-296347" r="-724937" b="-544619"/>
            </a:stretch>
          </a:blipFill>
        </p:spPr>
      </p:sp>
      <p:sp>
        <p:nvSpPr>
          <p:cNvPr name="Freeform 3" id="3"/>
          <p:cNvSpPr/>
          <p:nvPr/>
        </p:nvSpPr>
        <p:spPr>
          <a:xfrm flipH="false" flipV="false" rot="0">
            <a:off x="16683855" y="192733"/>
            <a:ext cx="1150890" cy="1184740"/>
          </a:xfrm>
          <a:custGeom>
            <a:avLst/>
            <a:gdLst/>
            <a:ahLst/>
            <a:cxnLst/>
            <a:rect r="r" b="b" t="t" l="l"/>
            <a:pathLst>
              <a:path h="1184740" w="1150890">
                <a:moveTo>
                  <a:pt x="0" y="0"/>
                </a:moveTo>
                <a:lnTo>
                  <a:pt x="1150890" y="0"/>
                </a:lnTo>
                <a:lnTo>
                  <a:pt x="1150890" y="1184740"/>
                </a:lnTo>
                <a:lnTo>
                  <a:pt x="0" y="1184740"/>
                </a:lnTo>
                <a:lnTo>
                  <a:pt x="0" y="0"/>
                </a:lnTo>
                <a:close/>
              </a:path>
            </a:pathLst>
          </a:custGeom>
          <a:blipFill>
            <a:blip r:embed="rId5">
              <a:extLst>
                <a:ext uri="{96DAC541-7B7A-43D3-8B79-37D633B846F1}">
                  <asvg:svgBlip xmlns:asvg="http://schemas.microsoft.com/office/drawing/2016/SVG/main" r:embed="rId6"/>
                </a:ext>
              </a:extLst>
            </a:blip>
            <a:stretch>
              <a:fillRect l="-244847" t="-296347" r="-724937" b="-544619"/>
            </a:stretch>
          </a:blipFill>
        </p:spPr>
      </p:sp>
      <p:sp>
        <p:nvSpPr>
          <p:cNvPr name="Freeform 4" id="4"/>
          <p:cNvSpPr/>
          <p:nvPr/>
        </p:nvSpPr>
        <p:spPr>
          <a:xfrm flipH="false" flipV="false" rot="0">
            <a:off x="7651383" y="8039250"/>
            <a:ext cx="1492617" cy="1536518"/>
          </a:xfrm>
          <a:custGeom>
            <a:avLst/>
            <a:gdLst/>
            <a:ahLst/>
            <a:cxnLst/>
            <a:rect r="r" b="b" t="t" l="l"/>
            <a:pathLst>
              <a:path h="1536518" w="1492617">
                <a:moveTo>
                  <a:pt x="0" y="0"/>
                </a:moveTo>
                <a:lnTo>
                  <a:pt x="1492617" y="0"/>
                </a:lnTo>
                <a:lnTo>
                  <a:pt x="1492617" y="1536518"/>
                </a:lnTo>
                <a:lnTo>
                  <a:pt x="0" y="1536518"/>
                </a:lnTo>
                <a:lnTo>
                  <a:pt x="0" y="0"/>
                </a:lnTo>
                <a:close/>
              </a:path>
            </a:pathLst>
          </a:custGeom>
          <a:blipFill>
            <a:blip r:embed="rId7">
              <a:extLst>
                <a:ext uri="{96DAC541-7B7A-43D3-8B79-37D633B846F1}">
                  <asvg:svgBlip xmlns:asvg="http://schemas.microsoft.com/office/drawing/2016/SVG/main" r:embed="rId8"/>
                </a:ext>
              </a:extLst>
            </a:blip>
            <a:stretch>
              <a:fillRect l="-244847" t="-296347" r="-724937" b="-544619"/>
            </a:stretch>
          </a:blipFill>
        </p:spPr>
      </p:sp>
      <p:sp>
        <p:nvSpPr>
          <p:cNvPr name="Freeform 5" id="5"/>
          <p:cNvSpPr/>
          <p:nvPr/>
        </p:nvSpPr>
        <p:spPr>
          <a:xfrm flipH="false" flipV="false" rot="0">
            <a:off x="1537134" y="-175622"/>
            <a:ext cx="2282500" cy="1921450"/>
          </a:xfrm>
          <a:custGeom>
            <a:avLst/>
            <a:gdLst/>
            <a:ahLst/>
            <a:cxnLst/>
            <a:rect r="r" b="b" t="t" l="l"/>
            <a:pathLst>
              <a:path h="1921450" w="2282500">
                <a:moveTo>
                  <a:pt x="0" y="0"/>
                </a:moveTo>
                <a:lnTo>
                  <a:pt x="2282500" y="0"/>
                </a:lnTo>
                <a:lnTo>
                  <a:pt x="2282500" y="1921450"/>
                </a:lnTo>
                <a:lnTo>
                  <a:pt x="0" y="192145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6" id="6"/>
          <p:cNvSpPr/>
          <p:nvPr/>
        </p:nvSpPr>
        <p:spPr>
          <a:xfrm flipH="false" flipV="false" rot="0">
            <a:off x="670475" y="1544388"/>
            <a:ext cx="16254860" cy="8412014"/>
          </a:xfrm>
          <a:custGeom>
            <a:avLst/>
            <a:gdLst/>
            <a:ahLst/>
            <a:cxnLst/>
            <a:rect r="r" b="b" t="t" l="l"/>
            <a:pathLst>
              <a:path h="8412014" w="16254860">
                <a:moveTo>
                  <a:pt x="0" y="0"/>
                </a:moveTo>
                <a:lnTo>
                  <a:pt x="16254860" y="0"/>
                </a:lnTo>
                <a:lnTo>
                  <a:pt x="16254860" y="8412014"/>
                </a:lnTo>
                <a:lnTo>
                  <a:pt x="0" y="8412014"/>
                </a:lnTo>
                <a:lnTo>
                  <a:pt x="0" y="0"/>
                </a:lnTo>
                <a:close/>
              </a:path>
            </a:pathLst>
          </a:custGeom>
          <a:blipFill>
            <a:blip r:embed="rId11"/>
            <a:stretch>
              <a:fillRect l="0" t="-13041" r="0" b="0"/>
            </a:stretch>
          </a:blipFill>
        </p:spPr>
      </p:sp>
      <p:sp>
        <p:nvSpPr>
          <p:cNvPr name="TextBox 7" id="7"/>
          <p:cNvSpPr txBox="true"/>
          <p:nvPr/>
        </p:nvSpPr>
        <p:spPr>
          <a:xfrm rot="0">
            <a:off x="1822862" y="343198"/>
            <a:ext cx="10115604" cy="1034275"/>
          </a:xfrm>
          <a:prstGeom prst="rect">
            <a:avLst/>
          </a:prstGeom>
        </p:spPr>
        <p:txBody>
          <a:bodyPr anchor="t" rtlCol="false" tIns="0" lIns="0" bIns="0" rIns="0">
            <a:spAutoFit/>
          </a:bodyPr>
          <a:lstStyle/>
          <a:p>
            <a:pPr algn="ctr">
              <a:lnSpc>
                <a:spcPts val="7970"/>
              </a:lnSpc>
            </a:pPr>
            <a:r>
              <a:rPr lang="en-US" sz="7116">
                <a:solidFill>
                  <a:srgbClr val="000000"/>
                </a:solidFill>
                <a:latin typeface="Loubag Medium"/>
              </a:rPr>
              <a:t>Analyzation</a:t>
            </a:r>
          </a:p>
        </p:txBody>
      </p:sp>
      <p:sp>
        <p:nvSpPr>
          <p:cNvPr name="TextBox 8" id="8"/>
          <p:cNvSpPr txBox="true"/>
          <p:nvPr/>
        </p:nvSpPr>
        <p:spPr>
          <a:xfrm rot="0">
            <a:off x="9675256" y="636163"/>
            <a:ext cx="3274671" cy="505496"/>
          </a:xfrm>
          <a:prstGeom prst="rect">
            <a:avLst/>
          </a:prstGeom>
        </p:spPr>
        <p:txBody>
          <a:bodyPr anchor="t" rtlCol="false" tIns="0" lIns="0" bIns="0" rIns="0">
            <a:spAutoFit/>
          </a:bodyPr>
          <a:lstStyle/>
          <a:p>
            <a:pPr algn="ctr">
              <a:lnSpc>
                <a:spcPts val="3815"/>
              </a:lnSpc>
            </a:pPr>
            <a:r>
              <a:rPr lang="en-US" sz="4058">
                <a:solidFill>
                  <a:srgbClr val="CD595B"/>
                </a:solidFill>
                <a:latin typeface="Nunito Bold"/>
              </a:rPr>
              <a:t>PRODUCT</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94DDDE"/>
        </a:solidFill>
      </p:bgPr>
    </p:bg>
    <p:spTree>
      <p:nvGrpSpPr>
        <p:cNvPr id="1" name=""/>
        <p:cNvGrpSpPr/>
        <p:nvPr/>
      </p:nvGrpSpPr>
      <p:grpSpPr>
        <a:xfrm>
          <a:off x="0" y="0"/>
          <a:ext cx="0" cy="0"/>
          <a:chOff x="0" y="0"/>
          <a:chExt cx="0" cy="0"/>
        </a:xfrm>
      </p:grpSpPr>
      <p:sp>
        <p:nvSpPr>
          <p:cNvPr name="Freeform 2" id="2"/>
          <p:cNvSpPr/>
          <p:nvPr/>
        </p:nvSpPr>
        <p:spPr>
          <a:xfrm flipH="false" flipV="false" rot="0">
            <a:off x="820954" y="1028700"/>
            <a:ext cx="1001909" cy="1031376"/>
          </a:xfrm>
          <a:custGeom>
            <a:avLst/>
            <a:gdLst/>
            <a:ahLst/>
            <a:cxnLst/>
            <a:rect r="r" b="b" t="t" l="l"/>
            <a:pathLst>
              <a:path h="1031376" w="1001909">
                <a:moveTo>
                  <a:pt x="0" y="0"/>
                </a:moveTo>
                <a:lnTo>
                  <a:pt x="1001908" y="0"/>
                </a:lnTo>
                <a:lnTo>
                  <a:pt x="1001908" y="1031376"/>
                </a:lnTo>
                <a:lnTo>
                  <a:pt x="0" y="1031376"/>
                </a:lnTo>
                <a:lnTo>
                  <a:pt x="0" y="0"/>
                </a:lnTo>
                <a:close/>
              </a:path>
            </a:pathLst>
          </a:custGeom>
          <a:blipFill>
            <a:blip r:embed="rId3">
              <a:extLst>
                <a:ext uri="{96DAC541-7B7A-43D3-8B79-37D633B846F1}">
                  <asvg:svgBlip xmlns:asvg="http://schemas.microsoft.com/office/drawing/2016/SVG/main" r:embed="rId4"/>
                </a:ext>
              </a:extLst>
            </a:blip>
            <a:stretch>
              <a:fillRect l="-244847" t="-296347" r="-724937" b="-544619"/>
            </a:stretch>
          </a:blipFill>
        </p:spPr>
      </p:sp>
      <p:sp>
        <p:nvSpPr>
          <p:cNvPr name="Freeform 3" id="3"/>
          <p:cNvSpPr/>
          <p:nvPr/>
        </p:nvSpPr>
        <p:spPr>
          <a:xfrm flipH="false" flipV="false" rot="0">
            <a:off x="16683855" y="192733"/>
            <a:ext cx="1150890" cy="1184740"/>
          </a:xfrm>
          <a:custGeom>
            <a:avLst/>
            <a:gdLst/>
            <a:ahLst/>
            <a:cxnLst/>
            <a:rect r="r" b="b" t="t" l="l"/>
            <a:pathLst>
              <a:path h="1184740" w="1150890">
                <a:moveTo>
                  <a:pt x="0" y="0"/>
                </a:moveTo>
                <a:lnTo>
                  <a:pt x="1150890" y="0"/>
                </a:lnTo>
                <a:lnTo>
                  <a:pt x="1150890" y="1184740"/>
                </a:lnTo>
                <a:lnTo>
                  <a:pt x="0" y="1184740"/>
                </a:lnTo>
                <a:lnTo>
                  <a:pt x="0" y="0"/>
                </a:lnTo>
                <a:close/>
              </a:path>
            </a:pathLst>
          </a:custGeom>
          <a:blipFill>
            <a:blip r:embed="rId5">
              <a:extLst>
                <a:ext uri="{96DAC541-7B7A-43D3-8B79-37D633B846F1}">
                  <asvg:svgBlip xmlns:asvg="http://schemas.microsoft.com/office/drawing/2016/SVG/main" r:embed="rId6"/>
                </a:ext>
              </a:extLst>
            </a:blip>
            <a:stretch>
              <a:fillRect l="-244847" t="-296347" r="-724937" b="-544619"/>
            </a:stretch>
          </a:blipFill>
        </p:spPr>
      </p:sp>
      <p:sp>
        <p:nvSpPr>
          <p:cNvPr name="Freeform 4" id="4"/>
          <p:cNvSpPr/>
          <p:nvPr/>
        </p:nvSpPr>
        <p:spPr>
          <a:xfrm flipH="false" flipV="false" rot="0">
            <a:off x="7651383" y="8039250"/>
            <a:ext cx="1492617" cy="1536518"/>
          </a:xfrm>
          <a:custGeom>
            <a:avLst/>
            <a:gdLst/>
            <a:ahLst/>
            <a:cxnLst/>
            <a:rect r="r" b="b" t="t" l="l"/>
            <a:pathLst>
              <a:path h="1536518" w="1492617">
                <a:moveTo>
                  <a:pt x="0" y="0"/>
                </a:moveTo>
                <a:lnTo>
                  <a:pt x="1492617" y="0"/>
                </a:lnTo>
                <a:lnTo>
                  <a:pt x="1492617" y="1536518"/>
                </a:lnTo>
                <a:lnTo>
                  <a:pt x="0" y="1536518"/>
                </a:lnTo>
                <a:lnTo>
                  <a:pt x="0" y="0"/>
                </a:lnTo>
                <a:close/>
              </a:path>
            </a:pathLst>
          </a:custGeom>
          <a:blipFill>
            <a:blip r:embed="rId7">
              <a:extLst>
                <a:ext uri="{96DAC541-7B7A-43D3-8B79-37D633B846F1}">
                  <asvg:svgBlip xmlns:asvg="http://schemas.microsoft.com/office/drawing/2016/SVG/main" r:embed="rId8"/>
                </a:ext>
              </a:extLst>
            </a:blip>
            <a:stretch>
              <a:fillRect l="-244847" t="-296347" r="-724937" b="-544619"/>
            </a:stretch>
          </a:blipFill>
        </p:spPr>
      </p:sp>
      <p:sp>
        <p:nvSpPr>
          <p:cNvPr name="Freeform 5" id="5"/>
          <p:cNvSpPr/>
          <p:nvPr/>
        </p:nvSpPr>
        <p:spPr>
          <a:xfrm flipH="false" flipV="false" rot="0">
            <a:off x="1537134" y="-175622"/>
            <a:ext cx="2282500" cy="1921450"/>
          </a:xfrm>
          <a:custGeom>
            <a:avLst/>
            <a:gdLst/>
            <a:ahLst/>
            <a:cxnLst/>
            <a:rect r="r" b="b" t="t" l="l"/>
            <a:pathLst>
              <a:path h="1921450" w="2282500">
                <a:moveTo>
                  <a:pt x="0" y="0"/>
                </a:moveTo>
                <a:lnTo>
                  <a:pt x="2282500" y="0"/>
                </a:lnTo>
                <a:lnTo>
                  <a:pt x="2282500" y="1921450"/>
                </a:lnTo>
                <a:lnTo>
                  <a:pt x="0" y="192145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6" id="6"/>
          <p:cNvSpPr txBox="true"/>
          <p:nvPr/>
        </p:nvSpPr>
        <p:spPr>
          <a:xfrm rot="0">
            <a:off x="1822862" y="343198"/>
            <a:ext cx="10115604" cy="1034275"/>
          </a:xfrm>
          <a:prstGeom prst="rect">
            <a:avLst/>
          </a:prstGeom>
        </p:spPr>
        <p:txBody>
          <a:bodyPr anchor="t" rtlCol="false" tIns="0" lIns="0" bIns="0" rIns="0">
            <a:spAutoFit/>
          </a:bodyPr>
          <a:lstStyle/>
          <a:p>
            <a:pPr algn="ctr">
              <a:lnSpc>
                <a:spcPts val="7970"/>
              </a:lnSpc>
            </a:pPr>
            <a:r>
              <a:rPr lang="en-US" sz="7116">
                <a:solidFill>
                  <a:srgbClr val="000000"/>
                </a:solidFill>
                <a:latin typeface="Loubag Medium"/>
              </a:rPr>
              <a:t>Analyzation</a:t>
            </a:r>
          </a:p>
        </p:txBody>
      </p:sp>
      <p:sp>
        <p:nvSpPr>
          <p:cNvPr name="TextBox 7" id="7"/>
          <p:cNvSpPr txBox="true"/>
          <p:nvPr/>
        </p:nvSpPr>
        <p:spPr>
          <a:xfrm rot="0">
            <a:off x="9675256" y="636163"/>
            <a:ext cx="3274671" cy="505496"/>
          </a:xfrm>
          <a:prstGeom prst="rect">
            <a:avLst/>
          </a:prstGeom>
        </p:spPr>
        <p:txBody>
          <a:bodyPr anchor="t" rtlCol="false" tIns="0" lIns="0" bIns="0" rIns="0">
            <a:spAutoFit/>
          </a:bodyPr>
          <a:lstStyle/>
          <a:p>
            <a:pPr algn="ctr">
              <a:lnSpc>
                <a:spcPts val="3815"/>
              </a:lnSpc>
            </a:pPr>
            <a:r>
              <a:rPr lang="en-US" sz="4058">
                <a:solidFill>
                  <a:srgbClr val="CD595B"/>
                </a:solidFill>
                <a:latin typeface="Nunito Bold"/>
              </a:rPr>
              <a:t>PRODUCT</a:t>
            </a:r>
          </a:p>
        </p:txBody>
      </p:sp>
      <p:sp>
        <p:nvSpPr>
          <p:cNvPr name="TextBox 8" id="8"/>
          <p:cNvSpPr txBox="true"/>
          <p:nvPr/>
        </p:nvSpPr>
        <p:spPr>
          <a:xfrm rot="0">
            <a:off x="2678384" y="865098"/>
            <a:ext cx="12468388" cy="10267162"/>
          </a:xfrm>
          <a:prstGeom prst="rect">
            <a:avLst/>
          </a:prstGeom>
        </p:spPr>
        <p:txBody>
          <a:bodyPr anchor="t" rtlCol="false" tIns="0" lIns="0" bIns="0" rIns="0">
            <a:spAutoFit/>
          </a:bodyPr>
          <a:lstStyle/>
          <a:p>
            <a:pPr>
              <a:lnSpc>
                <a:spcPts val="3752"/>
              </a:lnSpc>
              <a:spcBef>
                <a:spcPct val="0"/>
              </a:spcBef>
            </a:pPr>
            <a:r>
              <a:rPr lang="en-US" sz="3350">
                <a:solidFill>
                  <a:srgbClr val="000000"/>
                </a:solidFill>
                <a:latin typeface="Cabin Regular"/>
              </a:rPr>
              <a:t>Biểu đồ thể hiện nhóm sản phẩm chiếm tỷ trọng cao thuộc về  dao động từ 7.06%-8.76%. Đối ứng về giá trị, các nhóm này thuộc mặt bằng trung bình giá thấp và phân kỳ thanh toán ở múc 3 lần. Các nhóm này cũng có tỷ lệ trả góp cao với  trung bình 2-4 đợt thanh toán.  Chi phí vận chuyển trung bình dao động ở $16-18.89.</a:t>
            </a:r>
          </a:p>
          <a:p>
            <a:pPr>
              <a:lnSpc>
                <a:spcPts val="3752"/>
              </a:lnSpc>
              <a:spcBef>
                <a:spcPct val="0"/>
              </a:spcBef>
            </a:pPr>
          </a:p>
          <a:p>
            <a:pPr>
              <a:lnSpc>
                <a:spcPts val="3752"/>
              </a:lnSpc>
              <a:spcBef>
                <a:spcPct val="0"/>
              </a:spcBef>
            </a:pPr>
            <a:r>
              <a:rPr lang="en-US" sz="3350">
                <a:solidFill>
                  <a:srgbClr val="000000"/>
                </a:solidFill>
                <a:latin typeface="Cabin Regular"/>
              </a:rPr>
              <a:t>Ngược lại các nhóm có trung bình giá cao như computers, small_appliance_home_oven_and_coffee, home_appliance_2 thì có tỷ trọng bán hàng thấp với dưới 1%. Các nhóm này có trung bình đợt thanh toán ở mức 5.5 - 6 lần. Chi phí vận chuyển dao động ở mức $36-48</a:t>
            </a:r>
          </a:p>
          <a:p>
            <a:pPr>
              <a:lnSpc>
                <a:spcPts val="3752"/>
              </a:lnSpc>
              <a:spcBef>
                <a:spcPct val="0"/>
              </a:spcBef>
            </a:pPr>
          </a:p>
          <a:p>
            <a:pPr>
              <a:lnSpc>
                <a:spcPts val="3752"/>
              </a:lnSpc>
              <a:spcBef>
                <a:spcPct val="0"/>
              </a:spcBef>
            </a:pPr>
            <a:r>
              <a:rPr lang="en-US" sz="3350">
                <a:solidFill>
                  <a:srgbClr val="000000"/>
                </a:solidFill>
                <a:latin typeface="Cabin Regular"/>
              </a:rPr>
              <a:t>The graph shows highest proportion product group are: health_beauty, bed_bath_table, watch_gifts, computers_accessories, sport_leisure ranging from 7.06%-8.76%. Regarding value, these groups belong to low - medium price group and with average payment settlement at 2-4 times. Average delivery fee at $16-18.9.</a:t>
            </a:r>
          </a:p>
          <a:p>
            <a:pPr>
              <a:lnSpc>
                <a:spcPts val="3752"/>
              </a:lnSpc>
              <a:spcBef>
                <a:spcPct val="0"/>
              </a:spcBef>
            </a:pPr>
          </a:p>
          <a:p>
            <a:pPr>
              <a:lnSpc>
                <a:spcPts val="3752"/>
              </a:lnSpc>
              <a:spcBef>
                <a:spcPct val="0"/>
              </a:spcBef>
            </a:pPr>
            <a:r>
              <a:rPr lang="en-US" sz="3350">
                <a:solidFill>
                  <a:srgbClr val="000000"/>
                </a:solidFill>
                <a:latin typeface="Cabin Regular"/>
              </a:rPr>
              <a:t>In contrast, the group with high value like computers, small_appliance_home_oven_and_coffee, home_appliance_2 having low selling rate at below 1%. Delivery fee is in range $36-48. </a:t>
            </a:r>
          </a:p>
          <a:p>
            <a:pPr>
              <a:lnSpc>
                <a:spcPts val="3752"/>
              </a:lnSpc>
              <a:spcBef>
                <a:spcPct val="0"/>
              </a:spcBef>
            </a:pP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94DDDE"/>
        </a:solidFill>
      </p:bgPr>
    </p:bg>
    <p:spTree>
      <p:nvGrpSpPr>
        <p:cNvPr id="1" name=""/>
        <p:cNvGrpSpPr/>
        <p:nvPr/>
      </p:nvGrpSpPr>
      <p:grpSpPr>
        <a:xfrm>
          <a:off x="0" y="0"/>
          <a:ext cx="0" cy="0"/>
          <a:chOff x="0" y="0"/>
          <a:chExt cx="0" cy="0"/>
        </a:xfrm>
      </p:grpSpPr>
      <p:sp>
        <p:nvSpPr>
          <p:cNvPr name="Freeform 2" id="2"/>
          <p:cNvSpPr/>
          <p:nvPr/>
        </p:nvSpPr>
        <p:spPr>
          <a:xfrm flipH="false" flipV="false" rot="0">
            <a:off x="820954" y="1028700"/>
            <a:ext cx="1001909" cy="1031376"/>
          </a:xfrm>
          <a:custGeom>
            <a:avLst/>
            <a:gdLst/>
            <a:ahLst/>
            <a:cxnLst/>
            <a:rect r="r" b="b" t="t" l="l"/>
            <a:pathLst>
              <a:path h="1031376" w="1001909">
                <a:moveTo>
                  <a:pt x="0" y="0"/>
                </a:moveTo>
                <a:lnTo>
                  <a:pt x="1001908" y="0"/>
                </a:lnTo>
                <a:lnTo>
                  <a:pt x="1001908" y="1031376"/>
                </a:lnTo>
                <a:lnTo>
                  <a:pt x="0" y="1031376"/>
                </a:lnTo>
                <a:lnTo>
                  <a:pt x="0" y="0"/>
                </a:lnTo>
                <a:close/>
              </a:path>
            </a:pathLst>
          </a:custGeom>
          <a:blipFill>
            <a:blip r:embed="rId2">
              <a:extLst>
                <a:ext uri="{96DAC541-7B7A-43D3-8B79-37D633B846F1}">
                  <asvg:svgBlip xmlns:asvg="http://schemas.microsoft.com/office/drawing/2016/SVG/main" r:embed="rId3"/>
                </a:ext>
              </a:extLst>
            </a:blip>
            <a:stretch>
              <a:fillRect l="-244847" t="-296347" r="-724937" b="-544619"/>
            </a:stretch>
          </a:blipFill>
        </p:spPr>
      </p:sp>
      <p:sp>
        <p:nvSpPr>
          <p:cNvPr name="Freeform 3" id="3"/>
          <p:cNvSpPr/>
          <p:nvPr/>
        </p:nvSpPr>
        <p:spPr>
          <a:xfrm flipH="false" flipV="false" rot="0">
            <a:off x="16683855" y="192733"/>
            <a:ext cx="1150890" cy="1184740"/>
          </a:xfrm>
          <a:custGeom>
            <a:avLst/>
            <a:gdLst/>
            <a:ahLst/>
            <a:cxnLst/>
            <a:rect r="r" b="b" t="t" l="l"/>
            <a:pathLst>
              <a:path h="1184740" w="1150890">
                <a:moveTo>
                  <a:pt x="0" y="0"/>
                </a:moveTo>
                <a:lnTo>
                  <a:pt x="1150890" y="0"/>
                </a:lnTo>
                <a:lnTo>
                  <a:pt x="1150890" y="1184740"/>
                </a:lnTo>
                <a:lnTo>
                  <a:pt x="0" y="1184740"/>
                </a:lnTo>
                <a:lnTo>
                  <a:pt x="0" y="0"/>
                </a:lnTo>
                <a:close/>
              </a:path>
            </a:pathLst>
          </a:custGeom>
          <a:blipFill>
            <a:blip r:embed="rId4">
              <a:extLst>
                <a:ext uri="{96DAC541-7B7A-43D3-8B79-37D633B846F1}">
                  <asvg:svgBlip xmlns:asvg="http://schemas.microsoft.com/office/drawing/2016/SVG/main" r:embed="rId5"/>
                </a:ext>
              </a:extLst>
            </a:blip>
            <a:stretch>
              <a:fillRect l="-244847" t="-296347" r="-724937" b="-544619"/>
            </a:stretch>
          </a:blipFill>
        </p:spPr>
      </p:sp>
      <p:sp>
        <p:nvSpPr>
          <p:cNvPr name="Freeform 4" id="4"/>
          <p:cNvSpPr/>
          <p:nvPr/>
        </p:nvSpPr>
        <p:spPr>
          <a:xfrm flipH="false" flipV="false" rot="0">
            <a:off x="7651383" y="8039250"/>
            <a:ext cx="1492617" cy="1536518"/>
          </a:xfrm>
          <a:custGeom>
            <a:avLst/>
            <a:gdLst/>
            <a:ahLst/>
            <a:cxnLst/>
            <a:rect r="r" b="b" t="t" l="l"/>
            <a:pathLst>
              <a:path h="1536518" w="1492617">
                <a:moveTo>
                  <a:pt x="0" y="0"/>
                </a:moveTo>
                <a:lnTo>
                  <a:pt x="1492617" y="0"/>
                </a:lnTo>
                <a:lnTo>
                  <a:pt x="1492617" y="1536518"/>
                </a:lnTo>
                <a:lnTo>
                  <a:pt x="0" y="1536518"/>
                </a:lnTo>
                <a:lnTo>
                  <a:pt x="0" y="0"/>
                </a:lnTo>
                <a:close/>
              </a:path>
            </a:pathLst>
          </a:custGeom>
          <a:blipFill>
            <a:blip r:embed="rId6">
              <a:extLst>
                <a:ext uri="{96DAC541-7B7A-43D3-8B79-37D633B846F1}">
                  <asvg:svgBlip xmlns:asvg="http://schemas.microsoft.com/office/drawing/2016/SVG/main" r:embed="rId7"/>
                </a:ext>
              </a:extLst>
            </a:blip>
            <a:stretch>
              <a:fillRect l="-244847" t="-296347" r="-724937" b="-544619"/>
            </a:stretch>
          </a:blipFill>
        </p:spPr>
      </p:sp>
      <p:sp>
        <p:nvSpPr>
          <p:cNvPr name="Freeform 5" id="5"/>
          <p:cNvSpPr/>
          <p:nvPr/>
        </p:nvSpPr>
        <p:spPr>
          <a:xfrm flipH="false" flipV="false" rot="0">
            <a:off x="1537134" y="-175622"/>
            <a:ext cx="2282500" cy="1921450"/>
          </a:xfrm>
          <a:custGeom>
            <a:avLst/>
            <a:gdLst/>
            <a:ahLst/>
            <a:cxnLst/>
            <a:rect r="r" b="b" t="t" l="l"/>
            <a:pathLst>
              <a:path h="1921450" w="2282500">
                <a:moveTo>
                  <a:pt x="0" y="0"/>
                </a:moveTo>
                <a:lnTo>
                  <a:pt x="2282500" y="0"/>
                </a:lnTo>
                <a:lnTo>
                  <a:pt x="2282500" y="1921450"/>
                </a:lnTo>
                <a:lnTo>
                  <a:pt x="0" y="192145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1822862" y="1544388"/>
            <a:ext cx="14273004" cy="8575697"/>
          </a:xfrm>
          <a:custGeom>
            <a:avLst/>
            <a:gdLst/>
            <a:ahLst/>
            <a:cxnLst/>
            <a:rect r="r" b="b" t="t" l="l"/>
            <a:pathLst>
              <a:path h="8575697" w="14273004">
                <a:moveTo>
                  <a:pt x="0" y="0"/>
                </a:moveTo>
                <a:lnTo>
                  <a:pt x="14273005" y="0"/>
                </a:lnTo>
                <a:lnTo>
                  <a:pt x="14273005" y="8575697"/>
                </a:lnTo>
                <a:lnTo>
                  <a:pt x="0" y="8575697"/>
                </a:lnTo>
                <a:lnTo>
                  <a:pt x="0" y="0"/>
                </a:lnTo>
                <a:close/>
              </a:path>
            </a:pathLst>
          </a:custGeom>
          <a:blipFill>
            <a:blip r:embed="rId10"/>
            <a:stretch>
              <a:fillRect l="0" t="0" r="0" b="0"/>
            </a:stretch>
          </a:blipFill>
        </p:spPr>
      </p:sp>
      <p:sp>
        <p:nvSpPr>
          <p:cNvPr name="TextBox 7" id="7"/>
          <p:cNvSpPr txBox="true"/>
          <p:nvPr/>
        </p:nvSpPr>
        <p:spPr>
          <a:xfrm rot="0">
            <a:off x="1822862" y="343198"/>
            <a:ext cx="10115604" cy="1034275"/>
          </a:xfrm>
          <a:prstGeom prst="rect">
            <a:avLst/>
          </a:prstGeom>
        </p:spPr>
        <p:txBody>
          <a:bodyPr anchor="t" rtlCol="false" tIns="0" lIns="0" bIns="0" rIns="0">
            <a:spAutoFit/>
          </a:bodyPr>
          <a:lstStyle/>
          <a:p>
            <a:pPr algn="ctr">
              <a:lnSpc>
                <a:spcPts val="7970"/>
              </a:lnSpc>
            </a:pPr>
            <a:r>
              <a:rPr lang="en-US" sz="7116">
                <a:solidFill>
                  <a:srgbClr val="000000"/>
                </a:solidFill>
                <a:latin typeface="Loubag Medium"/>
              </a:rPr>
              <a:t>Analyzation</a:t>
            </a:r>
          </a:p>
        </p:txBody>
      </p:sp>
      <p:sp>
        <p:nvSpPr>
          <p:cNvPr name="TextBox 8" id="8"/>
          <p:cNvSpPr txBox="true"/>
          <p:nvPr/>
        </p:nvSpPr>
        <p:spPr>
          <a:xfrm rot="0">
            <a:off x="9675256" y="636163"/>
            <a:ext cx="3274671" cy="505496"/>
          </a:xfrm>
          <a:prstGeom prst="rect">
            <a:avLst/>
          </a:prstGeom>
        </p:spPr>
        <p:txBody>
          <a:bodyPr anchor="t" rtlCol="false" tIns="0" lIns="0" bIns="0" rIns="0">
            <a:spAutoFit/>
          </a:bodyPr>
          <a:lstStyle/>
          <a:p>
            <a:pPr algn="ctr">
              <a:lnSpc>
                <a:spcPts val="3815"/>
              </a:lnSpc>
            </a:pPr>
            <a:r>
              <a:rPr lang="en-US" sz="4058">
                <a:solidFill>
                  <a:srgbClr val="CD595B"/>
                </a:solidFill>
                <a:latin typeface="Nunito Bold"/>
              </a:rPr>
              <a:t>CUSTOMER</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94DDDE"/>
        </a:solidFill>
      </p:bgPr>
    </p:bg>
    <p:spTree>
      <p:nvGrpSpPr>
        <p:cNvPr id="1" name=""/>
        <p:cNvGrpSpPr/>
        <p:nvPr/>
      </p:nvGrpSpPr>
      <p:grpSpPr>
        <a:xfrm>
          <a:off x="0" y="0"/>
          <a:ext cx="0" cy="0"/>
          <a:chOff x="0" y="0"/>
          <a:chExt cx="0" cy="0"/>
        </a:xfrm>
      </p:grpSpPr>
      <p:sp>
        <p:nvSpPr>
          <p:cNvPr name="Freeform 2" id="2"/>
          <p:cNvSpPr/>
          <p:nvPr/>
        </p:nvSpPr>
        <p:spPr>
          <a:xfrm flipH="false" flipV="false" rot="0">
            <a:off x="820954" y="1028700"/>
            <a:ext cx="1001909" cy="1031376"/>
          </a:xfrm>
          <a:custGeom>
            <a:avLst/>
            <a:gdLst/>
            <a:ahLst/>
            <a:cxnLst/>
            <a:rect r="r" b="b" t="t" l="l"/>
            <a:pathLst>
              <a:path h="1031376" w="1001909">
                <a:moveTo>
                  <a:pt x="0" y="0"/>
                </a:moveTo>
                <a:lnTo>
                  <a:pt x="1001908" y="0"/>
                </a:lnTo>
                <a:lnTo>
                  <a:pt x="1001908" y="1031376"/>
                </a:lnTo>
                <a:lnTo>
                  <a:pt x="0" y="1031376"/>
                </a:lnTo>
                <a:lnTo>
                  <a:pt x="0" y="0"/>
                </a:lnTo>
                <a:close/>
              </a:path>
            </a:pathLst>
          </a:custGeom>
          <a:blipFill>
            <a:blip r:embed="rId2">
              <a:extLst>
                <a:ext uri="{96DAC541-7B7A-43D3-8B79-37D633B846F1}">
                  <asvg:svgBlip xmlns:asvg="http://schemas.microsoft.com/office/drawing/2016/SVG/main" r:embed="rId3"/>
                </a:ext>
              </a:extLst>
            </a:blip>
            <a:stretch>
              <a:fillRect l="-244847" t="-296347" r="-724937" b="-544619"/>
            </a:stretch>
          </a:blipFill>
        </p:spPr>
      </p:sp>
      <p:sp>
        <p:nvSpPr>
          <p:cNvPr name="Freeform 3" id="3"/>
          <p:cNvSpPr/>
          <p:nvPr/>
        </p:nvSpPr>
        <p:spPr>
          <a:xfrm flipH="false" flipV="false" rot="0">
            <a:off x="16683855" y="192733"/>
            <a:ext cx="1150890" cy="1184740"/>
          </a:xfrm>
          <a:custGeom>
            <a:avLst/>
            <a:gdLst/>
            <a:ahLst/>
            <a:cxnLst/>
            <a:rect r="r" b="b" t="t" l="l"/>
            <a:pathLst>
              <a:path h="1184740" w="1150890">
                <a:moveTo>
                  <a:pt x="0" y="0"/>
                </a:moveTo>
                <a:lnTo>
                  <a:pt x="1150890" y="0"/>
                </a:lnTo>
                <a:lnTo>
                  <a:pt x="1150890" y="1184740"/>
                </a:lnTo>
                <a:lnTo>
                  <a:pt x="0" y="1184740"/>
                </a:lnTo>
                <a:lnTo>
                  <a:pt x="0" y="0"/>
                </a:lnTo>
                <a:close/>
              </a:path>
            </a:pathLst>
          </a:custGeom>
          <a:blipFill>
            <a:blip r:embed="rId4">
              <a:extLst>
                <a:ext uri="{96DAC541-7B7A-43D3-8B79-37D633B846F1}">
                  <asvg:svgBlip xmlns:asvg="http://schemas.microsoft.com/office/drawing/2016/SVG/main" r:embed="rId5"/>
                </a:ext>
              </a:extLst>
            </a:blip>
            <a:stretch>
              <a:fillRect l="-244847" t="-296347" r="-724937" b="-544619"/>
            </a:stretch>
          </a:blipFill>
        </p:spPr>
      </p:sp>
      <p:sp>
        <p:nvSpPr>
          <p:cNvPr name="Freeform 4" id="4"/>
          <p:cNvSpPr/>
          <p:nvPr/>
        </p:nvSpPr>
        <p:spPr>
          <a:xfrm flipH="false" flipV="false" rot="0">
            <a:off x="7651383" y="8039250"/>
            <a:ext cx="1492617" cy="1536518"/>
          </a:xfrm>
          <a:custGeom>
            <a:avLst/>
            <a:gdLst/>
            <a:ahLst/>
            <a:cxnLst/>
            <a:rect r="r" b="b" t="t" l="l"/>
            <a:pathLst>
              <a:path h="1536518" w="1492617">
                <a:moveTo>
                  <a:pt x="0" y="0"/>
                </a:moveTo>
                <a:lnTo>
                  <a:pt x="1492617" y="0"/>
                </a:lnTo>
                <a:lnTo>
                  <a:pt x="1492617" y="1536518"/>
                </a:lnTo>
                <a:lnTo>
                  <a:pt x="0" y="1536518"/>
                </a:lnTo>
                <a:lnTo>
                  <a:pt x="0" y="0"/>
                </a:lnTo>
                <a:close/>
              </a:path>
            </a:pathLst>
          </a:custGeom>
          <a:blipFill>
            <a:blip r:embed="rId6">
              <a:extLst>
                <a:ext uri="{96DAC541-7B7A-43D3-8B79-37D633B846F1}">
                  <asvg:svgBlip xmlns:asvg="http://schemas.microsoft.com/office/drawing/2016/SVG/main" r:embed="rId7"/>
                </a:ext>
              </a:extLst>
            </a:blip>
            <a:stretch>
              <a:fillRect l="-244847" t="-296347" r="-724937" b="-544619"/>
            </a:stretch>
          </a:blipFill>
        </p:spPr>
      </p:sp>
      <p:sp>
        <p:nvSpPr>
          <p:cNvPr name="Freeform 5" id="5"/>
          <p:cNvSpPr/>
          <p:nvPr/>
        </p:nvSpPr>
        <p:spPr>
          <a:xfrm flipH="false" flipV="false" rot="0">
            <a:off x="1537134" y="-175622"/>
            <a:ext cx="2282500" cy="1921450"/>
          </a:xfrm>
          <a:custGeom>
            <a:avLst/>
            <a:gdLst/>
            <a:ahLst/>
            <a:cxnLst/>
            <a:rect r="r" b="b" t="t" l="l"/>
            <a:pathLst>
              <a:path h="1921450" w="2282500">
                <a:moveTo>
                  <a:pt x="0" y="0"/>
                </a:moveTo>
                <a:lnTo>
                  <a:pt x="2282500" y="0"/>
                </a:lnTo>
                <a:lnTo>
                  <a:pt x="2282500" y="1921450"/>
                </a:lnTo>
                <a:lnTo>
                  <a:pt x="0" y="192145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77916" y="1780992"/>
            <a:ext cx="7483436" cy="7794777"/>
          </a:xfrm>
          <a:custGeom>
            <a:avLst/>
            <a:gdLst/>
            <a:ahLst/>
            <a:cxnLst/>
            <a:rect r="r" b="b" t="t" l="l"/>
            <a:pathLst>
              <a:path h="7794777" w="7483436">
                <a:moveTo>
                  <a:pt x="0" y="0"/>
                </a:moveTo>
                <a:lnTo>
                  <a:pt x="7483436" y="0"/>
                </a:lnTo>
                <a:lnTo>
                  <a:pt x="7483436" y="7794776"/>
                </a:lnTo>
                <a:lnTo>
                  <a:pt x="0" y="7794776"/>
                </a:lnTo>
                <a:lnTo>
                  <a:pt x="0" y="0"/>
                </a:lnTo>
                <a:close/>
              </a:path>
            </a:pathLst>
          </a:custGeom>
          <a:blipFill>
            <a:blip r:embed="rId10"/>
            <a:stretch>
              <a:fillRect l="-5466" t="0" r="-5466" b="0"/>
            </a:stretch>
          </a:blipFill>
        </p:spPr>
      </p:sp>
      <p:sp>
        <p:nvSpPr>
          <p:cNvPr name="Freeform 7" id="7"/>
          <p:cNvSpPr/>
          <p:nvPr/>
        </p:nvSpPr>
        <p:spPr>
          <a:xfrm flipH="false" flipV="false" rot="0">
            <a:off x="7651383" y="1745828"/>
            <a:ext cx="10541987" cy="7829940"/>
          </a:xfrm>
          <a:custGeom>
            <a:avLst/>
            <a:gdLst/>
            <a:ahLst/>
            <a:cxnLst/>
            <a:rect r="r" b="b" t="t" l="l"/>
            <a:pathLst>
              <a:path h="7829940" w="10541987">
                <a:moveTo>
                  <a:pt x="0" y="0"/>
                </a:moveTo>
                <a:lnTo>
                  <a:pt x="10541986" y="0"/>
                </a:lnTo>
                <a:lnTo>
                  <a:pt x="10541986" y="7829940"/>
                </a:lnTo>
                <a:lnTo>
                  <a:pt x="0" y="7829940"/>
                </a:lnTo>
                <a:lnTo>
                  <a:pt x="0" y="0"/>
                </a:lnTo>
                <a:close/>
              </a:path>
            </a:pathLst>
          </a:custGeom>
          <a:blipFill>
            <a:blip r:embed="rId11"/>
            <a:stretch>
              <a:fillRect l="0" t="0" r="0" b="0"/>
            </a:stretch>
          </a:blipFill>
        </p:spPr>
      </p:sp>
      <p:sp>
        <p:nvSpPr>
          <p:cNvPr name="TextBox 8" id="8"/>
          <p:cNvSpPr txBox="true"/>
          <p:nvPr/>
        </p:nvSpPr>
        <p:spPr>
          <a:xfrm rot="0">
            <a:off x="1822862" y="343198"/>
            <a:ext cx="10115604" cy="1034275"/>
          </a:xfrm>
          <a:prstGeom prst="rect">
            <a:avLst/>
          </a:prstGeom>
        </p:spPr>
        <p:txBody>
          <a:bodyPr anchor="t" rtlCol="false" tIns="0" lIns="0" bIns="0" rIns="0">
            <a:spAutoFit/>
          </a:bodyPr>
          <a:lstStyle/>
          <a:p>
            <a:pPr algn="ctr">
              <a:lnSpc>
                <a:spcPts val="7970"/>
              </a:lnSpc>
            </a:pPr>
            <a:r>
              <a:rPr lang="en-US" sz="7116">
                <a:solidFill>
                  <a:srgbClr val="000000"/>
                </a:solidFill>
                <a:latin typeface="Loubag Medium"/>
              </a:rPr>
              <a:t>Analyzation</a:t>
            </a:r>
          </a:p>
        </p:txBody>
      </p:sp>
      <p:sp>
        <p:nvSpPr>
          <p:cNvPr name="TextBox 9" id="9"/>
          <p:cNvSpPr txBox="true"/>
          <p:nvPr/>
        </p:nvSpPr>
        <p:spPr>
          <a:xfrm rot="0">
            <a:off x="9675256" y="636163"/>
            <a:ext cx="3274671" cy="505496"/>
          </a:xfrm>
          <a:prstGeom prst="rect">
            <a:avLst/>
          </a:prstGeom>
        </p:spPr>
        <p:txBody>
          <a:bodyPr anchor="t" rtlCol="false" tIns="0" lIns="0" bIns="0" rIns="0">
            <a:spAutoFit/>
          </a:bodyPr>
          <a:lstStyle/>
          <a:p>
            <a:pPr algn="ctr">
              <a:lnSpc>
                <a:spcPts val="3815"/>
              </a:lnSpc>
            </a:pPr>
            <a:r>
              <a:rPr lang="en-US" sz="4058">
                <a:solidFill>
                  <a:srgbClr val="CD595B"/>
                </a:solidFill>
                <a:latin typeface="Nunito Bold"/>
              </a:rPr>
              <a:t>CUSTOMER</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94DDDE"/>
        </a:solidFill>
      </p:bgPr>
    </p:bg>
    <p:spTree>
      <p:nvGrpSpPr>
        <p:cNvPr id="1" name=""/>
        <p:cNvGrpSpPr/>
        <p:nvPr/>
      </p:nvGrpSpPr>
      <p:grpSpPr>
        <a:xfrm>
          <a:off x="0" y="0"/>
          <a:ext cx="0" cy="0"/>
          <a:chOff x="0" y="0"/>
          <a:chExt cx="0" cy="0"/>
        </a:xfrm>
      </p:grpSpPr>
      <p:sp>
        <p:nvSpPr>
          <p:cNvPr name="Freeform 2" id="2"/>
          <p:cNvSpPr/>
          <p:nvPr/>
        </p:nvSpPr>
        <p:spPr>
          <a:xfrm flipH="false" flipV="false" rot="0">
            <a:off x="820954" y="1028700"/>
            <a:ext cx="1001909" cy="1031376"/>
          </a:xfrm>
          <a:custGeom>
            <a:avLst/>
            <a:gdLst/>
            <a:ahLst/>
            <a:cxnLst/>
            <a:rect r="r" b="b" t="t" l="l"/>
            <a:pathLst>
              <a:path h="1031376" w="1001909">
                <a:moveTo>
                  <a:pt x="0" y="0"/>
                </a:moveTo>
                <a:lnTo>
                  <a:pt x="1001908" y="0"/>
                </a:lnTo>
                <a:lnTo>
                  <a:pt x="1001908" y="1031376"/>
                </a:lnTo>
                <a:lnTo>
                  <a:pt x="0" y="1031376"/>
                </a:lnTo>
                <a:lnTo>
                  <a:pt x="0" y="0"/>
                </a:lnTo>
                <a:close/>
              </a:path>
            </a:pathLst>
          </a:custGeom>
          <a:blipFill>
            <a:blip r:embed="rId2">
              <a:extLst>
                <a:ext uri="{96DAC541-7B7A-43D3-8B79-37D633B846F1}">
                  <asvg:svgBlip xmlns:asvg="http://schemas.microsoft.com/office/drawing/2016/SVG/main" r:embed="rId3"/>
                </a:ext>
              </a:extLst>
            </a:blip>
            <a:stretch>
              <a:fillRect l="-244847" t="-296347" r="-724937" b="-544619"/>
            </a:stretch>
          </a:blipFill>
        </p:spPr>
      </p:sp>
      <p:sp>
        <p:nvSpPr>
          <p:cNvPr name="Freeform 3" id="3"/>
          <p:cNvSpPr/>
          <p:nvPr/>
        </p:nvSpPr>
        <p:spPr>
          <a:xfrm flipH="false" flipV="false" rot="0">
            <a:off x="16683855" y="192733"/>
            <a:ext cx="1150890" cy="1184740"/>
          </a:xfrm>
          <a:custGeom>
            <a:avLst/>
            <a:gdLst/>
            <a:ahLst/>
            <a:cxnLst/>
            <a:rect r="r" b="b" t="t" l="l"/>
            <a:pathLst>
              <a:path h="1184740" w="1150890">
                <a:moveTo>
                  <a:pt x="0" y="0"/>
                </a:moveTo>
                <a:lnTo>
                  <a:pt x="1150890" y="0"/>
                </a:lnTo>
                <a:lnTo>
                  <a:pt x="1150890" y="1184740"/>
                </a:lnTo>
                <a:lnTo>
                  <a:pt x="0" y="1184740"/>
                </a:lnTo>
                <a:lnTo>
                  <a:pt x="0" y="0"/>
                </a:lnTo>
                <a:close/>
              </a:path>
            </a:pathLst>
          </a:custGeom>
          <a:blipFill>
            <a:blip r:embed="rId4">
              <a:extLst>
                <a:ext uri="{96DAC541-7B7A-43D3-8B79-37D633B846F1}">
                  <asvg:svgBlip xmlns:asvg="http://schemas.microsoft.com/office/drawing/2016/SVG/main" r:embed="rId5"/>
                </a:ext>
              </a:extLst>
            </a:blip>
            <a:stretch>
              <a:fillRect l="-244847" t="-296347" r="-724937" b="-544619"/>
            </a:stretch>
          </a:blipFill>
        </p:spPr>
      </p:sp>
      <p:sp>
        <p:nvSpPr>
          <p:cNvPr name="Freeform 4" id="4"/>
          <p:cNvSpPr/>
          <p:nvPr/>
        </p:nvSpPr>
        <p:spPr>
          <a:xfrm flipH="false" flipV="false" rot="0">
            <a:off x="7651383" y="8039250"/>
            <a:ext cx="1492617" cy="1536518"/>
          </a:xfrm>
          <a:custGeom>
            <a:avLst/>
            <a:gdLst/>
            <a:ahLst/>
            <a:cxnLst/>
            <a:rect r="r" b="b" t="t" l="l"/>
            <a:pathLst>
              <a:path h="1536518" w="1492617">
                <a:moveTo>
                  <a:pt x="0" y="0"/>
                </a:moveTo>
                <a:lnTo>
                  <a:pt x="1492617" y="0"/>
                </a:lnTo>
                <a:lnTo>
                  <a:pt x="1492617" y="1536518"/>
                </a:lnTo>
                <a:lnTo>
                  <a:pt x="0" y="1536518"/>
                </a:lnTo>
                <a:lnTo>
                  <a:pt x="0" y="0"/>
                </a:lnTo>
                <a:close/>
              </a:path>
            </a:pathLst>
          </a:custGeom>
          <a:blipFill>
            <a:blip r:embed="rId6">
              <a:extLst>
                <a:ext uri="{96DAC541-7B7A-43D3-8B79-37D633B846F1}">
                  <asvg:svgBlip xmlns:asvg="http://schemas.microsoft.com/office/drawing/2016/SVG/main" r:embed="rId7"/>
                </a:ext>
              </a:extLst>
            </a:blip>
            <a:stretch>
              <a:fillRect l="-244847" t="-296347" r="-724937" b="-544619"/>
            </a:stretch>
          </a:blipFill>
        </p:spPr>
      </p:sp>
      <p:sp>
        <p:nvSpPr>
          <p:cNvPr name="Freeform 5" id="5"/>
          <p:cNvSpPr/>
          <p:nvPr/>
        </p:nvSpPr>
        <p:spPr>
          <a:xfrm flipH="false" flipV="false" rot="0">
            <a:off x="1537134" y="-175622"/>
            <a:ext cx="2282500" cy="1921450"/>
          </a:xfrm>
          <a:custGeom>
            <a:avLst/>
            <a:gdLst/>
            <a:ahLst/>
            <a:cxnLst/>
            <a:rect r="r" b="b" t="t" l="l"/>
            <a:pathLst>
              <a:path h="1921450" w="2282500">
                <a:moveTo>
                  <a:pt x="0" y="0"/>
                </a:moveTo>
                <a:lnTo>
                  <a:pt x="2282500" y="0"/>
                </a:lnTo>
                <a:lnTo>
                  <a:pt x="2282500" y="1921450"/>
                </a:lnTo>
                <a:lnTo>
                  <a:pt x="0" y="192145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6" id="6"/>
          <p:cNvSpPr txBox="true"/>
          <p:nvPr/>
        </p:nvSpPr>
        <p:spPr>
          <a:xfrm rot="0">
            <a:off x="1822862" y="343198"/>
            <a:ext cx="10115604" cy="1034275"/>
          </a:xfrm>
          <a:prstGeom prst="rect">
            <a:avLst/>
          </a:prstGeom>
        </p:spPr>
        <p:txBody>
          <a:bodyPr anchor="t" rtlCol="false" tIns="0" lIns="0" bIns="0" rIns="0">
            <a:spAutoFit/>
          </a:bodyPr>
          <a:lstStyle/>
          <a:p>
            <a:pPr algn="ctr">
              <a:lnSpc>
                <a:spcPts val="7970"/>
              </a:lnSpc>
            </a:pPr>
            <a:r>
              <a:rPr lang="en-US" sz="7116">
                <a:solidFill>
                  <a:srgbClr val="000000"/>
                </a:solidFill>
                <a:latin typeface="Loubag Medium"/>
              </a:rPr>
              <a:t>Analyzation</a:t>
            </a:r>
          </a:p>
        </p:txBody>
      </p:sp>
      <p:sp>
        <p:nvSpPr>
          <p:cNvPr name="TextBox 7" id="7"/>
          <p:cNvSpPr txBox="true"/>
          <p:nvPr/>
        </p:nvSpPr>
        <p:spPr>
          <a:xfrm rot="0">
            <a:off x="9675256" y="636163"/>
            <a:ext cx="3274671" cy="505496"/>
          </a:xfrm>
          <a:prstGeom prst="rect">
            <a:avLst/>
          </a:prstGeom>
        </p:spPr>
        <p:txBody>
          <a:bodyPr anchor="t" rtlCol="false" tIns="0" lIns="0" bIns="0" rIns="0">
            <a:spAutoFit/>
          </a:bodyPr>
          <a:lstStyle/>
          <a:p>
            <a:pPr algn="ctr">
              <a:lnSpc>
                <a:spcPts val="3815"/>
              </a:lnSpc>
            </a:pPr>
            <a:r>
              <a:rPr lang="en-US" sz="4058">
                <a:solidFill>
                  <a:srgbClr val="CD595B"/>
                </a:solidFill>
                <a:latin typeface="Nunito Bold"/>
              </a:rPr>
              <a:t>CUSTOMER</a:t>
            </a:r>
          </a:p>
        </p:txBody>
      </p:sp>
      <p:sp>
        <p:nvSpPr>
          <p:cNvPr name="TextBox 8" id="8"/>
          <p:cNvSpPr txBox="true"/>
          <p:nvPr/>
        </p:nvSpPr>
        <p:spPr>
          <a:xfrm rot="0">
            <a:off x="1822862" y="2400038"/>
            <a:ext cx="15235384" cy="3501446"/>
          </a:xfrm>
          <a:prstGeom prst="rect">
            <a:avLst/>
          </a:prstGeom>
        </p:spPr>
        <p:txBody>
          <a:bodyPr anchor="t" rtlCol="false" tIns="0" lIns="0" bIns="0" rIns="0">
            <a:spAutoFit/>
          </a:bodyPr>
          <a:lstStyle/>
          <a:p>
            <a:pPr>
              <a:lnSpc>
                <a:spcPts val="3516"/>
              </a:lnSpc>
              <a:spcBef>
                <a:spcPct val="0"/>
              </a:spcBef>
            </a:pPr>
            <a:r>
              <a:rPr lang="en-US" sz="3139">
                <a:solidFill>
                  <a:srgbClr val="000000"/>
                </a:solidFill>
                <a:latin typeface="Cabin Regular"/>
              </a:rPr>
              <a:t>Biểu đồ thể hiện SP là bang đứng đầu với tổng giá trị đơn hàng là 7,546,092, tiếp theo là RJ, MG với giá trị 2,744,633.48 và  2,309,697.32. Top sales với giá trị thanh toán &gt; 1 triệu nằm ở Brazil, tiệm cận sau đó thuộc về state Barinas của Venezuela và South Carolina ở Mỹ với giá trị lần lượt 788505.45 và 778,699.09. Các khách hàng với số lượng mua hàng cao nhất cũng thuộc các bang ở Brazil, tương ứng với nhận định trên về phân bố giá trị đơn hàng.</a:t>
            </a:r>
          </a:p>
          <a:p>
            <a:pPr>
              <a:lnSpc>
                <a:spcPts val="3516"/>
              </a:lnSpc>
              <a:spcBef>
                <a:spcPct val="0"/>
              </a:spcBef>
            </a:pPr>
          </a:p>
          <a:p>
            <a:pPr>
              <a:lnSpc>
                <a:spcPts val="3516"/>
              </a:lnSpc>
              <a:spcBef>
                <a:spcPct val="0"/>
              </a:spcBef>
            </a:pPr>
            <a:r>
              <a:rPr lang="en-US" sz="3139">
                <a:solidFill>
                  <a:srgbClr val="000000"/>
                </a:solidFill>
                <a:latin typeface="Cabin Regular"/>
              </a:rPr>
              <a:t>Tuy nhiên về thời gian mua hàng gần nhất, thông số thể hiện hơn 60.35% mua hàng gần nhất đã trên 6 tháng, chỉ có 5.66% mua hàng trong vòng 1 tháng gần đây.</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CDFFD8">
                <a:alpha val="100000"/>
              </a:srgbClr>
            </a:gs>
            <a:gs pos="50000">
              <a:srgbClr val="1719ED">
                <a:alpha val="100000"/>
              </a:srgbClr>
            </a:gs>
            <a:gs pos="100000">
              <a:srgbClr val="E1E1FF">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true" flipV="false" rot="-1713251">
            <a:off x="401911" y="-2822515"/>
            <a:ext cx="16357750" cy="18398288"/>
          </a:xfrm>
          <a:custGeom>
            <a:avLst/>
            <a:gdLst/>
            <a:ahLst/>
            <a:cxnLst/>
            <a:rect r="r" b="b" t="t" l="l"/>
            <a:pathLst>
              <a:path h="18398288" w="16357750">
                <a:moveTo>
                  <a:pt x="16357750" y="0"/>
                </a:moveTo>
                <a:lnTo>
                  <a:pt x="0" y="0"/>
                </a:lnTo>
                <a:lnTo>
                  <a:pt x="0" y="18398288"/>
                </a:lnTo>
                <a:lnTo>
                  <a:pt x="16357750" y="18398288"/>
                </a:lnTo>
                <a:lnTo>
                  <a:pt x="1635775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0">
            <a:off x="11624072" y="4076160"/>
            <a:ext cx="6984972" cy="6845272"/>
          </a:xfrm>
          <a:custGeom>
            <a:avLst/>
            <a:gdLst/>
            <a:ahLst/>
            <a:cxnLst/>
            <a:rect r="r" b="b" t="t" l="l"/>
            <a:pathLst>
              <a:path h="6845272" w="6984972">
                <a:moveTo>
                  <a:pt x="6984972" y="0"/>
                </a:moveTo>
                <a:lnTo>
                  <a:pt x="0" y="0"/>
                </a:lnTo>
                <a:lnTo>
                  <a:pt x="0" y="6845273"/>
                </a:lnTo>
                <a:lnTo>
                  <a:pt x="6984972" y="6845273"/>
                </a:lnTo>
                <a:lnTo>
                  <a:pt x="6984972"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1148877" y="396439"/>
            <a:ext cx="9802516" cy="1172189"/>
          </a:xfrm>
          <a:prstGeom prst="rect">
            <a:avLst/>
          </a:prstGeom>
        </p:spPr>
        <p:txBody>
          <a:bodyPr anchor="t" rtlCol="false" tIns="0" lIns="0" bIns="0" rIns="0">
            <a:spAutoFit/>
          </a:bodyPr>
          <a:lstStyle/>
          <a:p>
            <a:pPr algn="ctr">
              <a:lnSpc>
                <a:spcPts val="8759"/>
              </a:lnSpc>
            </a:pPr>
            <a:r>
              <a:rPr lang="en-US" sz="9030">
                <a:solidFill>
                  <a:srgbClr val="231F20"/>
                </a:solidFill>
                <a:latin typeface="Loubag Medium"/>
              </a:rPr>
              <a:t>Topic Outline</a:t>
            </a:r>
          </a:p>
        </p:txBody>
      </p:sp>
      <p:sp>
        <p:nvSpPr>
          <p:cNvPr name="TextBox 5" id="5"/>
          <p:cNvSpPr txBox="true"/>
          <p:nvPr/>
        </p:nvSpPr>
        <p:spPr>
          <a:xfrm rot="0">
            <a:off x="3302902" y="2289312"/>
            <a:ext cx="8034858" cy="5975790"/>
          </a:xfrm>
          <a:prstGeom prst="rect">
            <a:avLst/>
          </a:prstGeom>
        </p:spPr>
        <p:txBody>
          <a:bodyPr anchor="t" rtlCol="false" tIns="0" lIns="0" bIns="0" rIns="0">
            <a:spAutoFit/>
          </a:bodyPr>
          <a:lstStyle/>
          <a:p>
            <a:pPr marL="716551" indent="-358275" lvl="1">
              <a:lnSpc>
                <a:spcPts val="4779"/>
              </a:lnSpc>
              <a:buFont typeface="Arial"/>
              <a:buChar char="•"/>
            </a:pPr>
            <a:r>
              <a:rPr lang="en-US" sz="3318">
                <a:solidFill>
                  <a:srgbClr val="231F20"/>
                </a:solidFill>
                <a:latin typeface="Nunito Bold"/>
              </a:rPr>
              <a:t>Introduction</a:t>
            </a:r>
          </a:p>
          <a:p>
            <a:pPr marL="716551" indent="-358275" lvl="1">
              <a:lnSpc>
                <a:spcPts val="4779"/>
              </a:lnSpc>
              <a:buFont typeface="Arial"/>
              <a:buChar char="•"/>
            </a:pPr>
            <a:r>
              <a:rPr lang="en-US" sz="3318">
                <a:solidFill>
                  <a:srgbClr val="231F20"/>
                </a:solidFill>
                <a:latin typeface="Nunito Bold"/>
              </a:rPr>
              <a:t>Question</a:t>
            </a:r>
          </a:p>
          <a:p>
            <a:pPr marL="716551" indent="-358275" lvl="1">
              <a:lnSpc>
                <a:spcPts val="4779"/>
              </a:lnSpc>
              <a:buFont typeface="Arial"/>
              <a:buChar char="•"/>
            </a:pPr>
            <a:r>
              <a:rPr lang="en-US" sz="3318">
                <a:solidFill>
                  <a:srgbClr val="231F20"/>
                </a:solidFill>
                <a:latin typeface="Nunito Bold"/>
              </a:rPr>
              <a:t>Data Understanding</a:t>
            </a:r>
          </a:p>
          <a:p>
            <a:pPr marL="1433101" indent="-477700" lvl="2">
              <a:lnSpc>
                <a:spcPts val="4779"/>
              </a:lnSpc>
              <a:buFont typeface="Arial"/>
              <a:buChar char="•"/>
            </a:pPr>
            <a:r>
              <a:rPr lang="en-US" sz="3318">
                <a:solidFill>
                  <a:srgbClr val="231F20"/>
                </a:solidFill>
                <a:latin typeface="Nunito Bold"/>
              </a:rPr>
              <a:t>Entity</a:t>
            </a:r>
          </a:p>
          <a:p>
            <a:pPr marL="1433101" indent="-477700" lvl="2">
              <a:lnSpc>
                <a:spcPts val="4779"/>
              </a:lnSpc>
              <a:buFont typeface="Arial"/>
              <a:buChar char="•"/>
            </a:pPr>
            <a:r>
              <a:rPr lang="en-US" sz="3318">
                <a:solidFill>
                  <a:srgbClr val="231F20"/>
                </a:solidFill>
                <a:latin typeface="Nunito Bold"/>
              </a:rPr>
              <a:t>Attribute</a:t>
            </a:r>
          </a:p>
          <a:p>
            <a:pPr marL="1433101" indent="-477700" lvl="2">
              <a:lnSpc>
                <a:spcPts val="4779"/>
              </a:lnSpc>
              <a:buFont typeface="Arial"/>
              <a:buChar char="•"/>
            </a:pPr>
            <a:r>
              <a:rPr lang="en-US" sz="3318">
                <a:solidFill>
                  <a:srgbClr val="231F20"/>
                </a:solidFill>
                <a:latin typeface="Nunito Bold"/>
              </a:rPr>
              <a:t>Entity Diagram</a:t>
            </a:r>
          </a:p>
          <a:p>
            <a:pPr marL="1433101" indent="-477700" lvl="2">
              <a:lnSpc>
                <a:spcPts val="4779"/>
              </a:lnSpc>
              <a:buFont typeface="Arial"/>
              <a:buChar char="•"/>
            </a:pPr>
            <a:r>
              <a:rPr lang="en-US" sz="3318">
                <a:solidFill>
                  <a:srgbClr val="231F20"/>
                </a:solidFill>
                <a:latin typeface="Nunito Bold"/>
              </a:rPr>
              <a:t>Data Cleaning</a:t>
            </a:r>
          </a:p>
          <a:p>
            <a:pPr marL="716551" indent="-358275" lvl="1">
              <a:lnSpc>
                <a:spcPts val="4779"/>
              </a:lnSpc>
              <a:buFont typeface="Arial"/>
              <a:buChar char="•"/>
            </a:pPr>
            <a:r>
              <a:rPr lang="en-US" sz="3318">
                <a:solidFill>
                  <a:srgbClr val="231F20"/>
                </a:solidFill>
                <a:latin typeface="Nunito Bold"/>
              </a:rPr>
              <a:t>Analyze Method</a:t>
            </a:r>
          </a:p>
          <a:p>
            <a:pPr marL="716551" indent="-358275" lvl="1">
              <a:lnSpc>
                <a:spcPts val="4779"/>
              </a:lnSpc>
              <a:buFont typeface="Arial"/>
              <a:buChar char="•"/>
            </a:pPr>
            <a:r>
              <a:rPr lang="en-US" sz="3318">
                <a:solidFill>
                  <a:srgbClr val="231F20"/>
                </a:solidFill>
                <a:latin typeface="Nunito Bold"/>
              </a:rPr>
              <a:t>Analyzation</a:t>
            </a:r>
          </a:p>
          <a:p>
            <a:pPr marL="716551" indent="-358275" lvl="1">
              <a:lnSpc>
                <a:spcPts val="4779"/>
              </a:lnSpc>
              <a:buFont typeface="Arial"/>
              <a:buChar char="•"/>
            </a:pPr>
            <a:r>
              <a:rPr lang="en-US" sz="3318">
                <a:solidFill>
                  <a:srgbClr val="231F20"/>
                </a:solidFill>
                <a:latin typeface="Nunito Bold"/>
              </a:rPr>
              <a:t>Final &amp; Reccommendations</a:t>
            </a:r>
          </a:p>
        </p:txBody>
      </p:sp>
      <p:sp>
        <p:nvSpPr>
          <p:cNvPr name="Freeform 6" id="6"/>
          <p:cNvSpPr/>
          <p:nvPr/>
        </p:nvSpPr>
        <p:spPr>
          <a:xfrm flipH="false" flipV="false" rot="0">
            <a:off x="143691" y="8490041"/>
            <a:ext cx="1492617" cy="1536518"/>
          </a:xfrm>
          <a:custGeom>
            <a:avLst/>
            <a:gdLst/>
            <a:ahLst/>
            <a:cxnLst/>
            <a:rect r="r" b="b" t="t" l="l"/>
            <a:pathLst>
              <a:path h="1536518" w="1492617">
                <a:moveTo>
                  <a:pt x="0" y="0"/>
                </a:moveTo>
                <a:lnTo>
                  <a:pt x="1492617" y="0"/>
                </a:lnTo>
                <a:lnTo>
                  <a:pt x="1492617" y="1536518"/>
                </a:lnTo>
                <a:lnTo>
                  <a:pt x="0" y="1536518"/>
                </a:lnTo>
                <a:lnTo>
                  <a:pt x="0" y="0"/>
                </a:lnTo>
                <a:close/>
              </a:path>
            </a:pathLst>
          </a:custGeom>
          <a:blipFill>
            <a:blip r:embed="rId6">
              <a:extLst>
                <a:ext uri="{96DAC541-7B7A-43D3-8B79-37D633B846F1}">
                  <asvg:svgBlip xmlns:asvg="http://schemas.microsoft.com/office/drawing/2016/SVG/main" r:embed="rId7"/>
                </a:ext>
              </a:extLst>
            </a:blip>
            <a:stretch>
              <a:fillRect l="-244847" t="-296347" r="-724937" b="-544619"/>
            </a:stretch>
          </a:blipFill>
        </p:spPr>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94DDDE"/>
        </a:solidFill>
      </p:bgPr>
    </p:bg>
    <p:spTree>
      <p:nvGrpSpPr>
        <p:cNvPr id="1" name=""/>
        <p:cNvGrpSpPr/>
        <p:nvPr/>
      </p:nvGrpSpPr>
      <p:grpSpPr>
        <a:xfrm>
          <a:off x="0" y="0"/>
          <a:ext cx="0" cy="0"/>
          <a:chOff x="0" y="0"/>
          <a:chExt cx="0" cy="0"/>
        </a:xfrm>
      </p:grpSpPr>
      <p:sp>
        <p:nvSpPr>
          <p:cNvPr name="Freeform 2" id="2"/>
          <p:cNvSpPr/>
          <p:nvPr/>
        </p:nvSpPr>
        <p:spPr>
          <a:xfrm flipH="false" flipV="false" rot="0">
            <a:off x="820954" y="1028700"/>
            <a:ext cx="1001909" cy="1031376"/>
          </a:xfrm>
          <a:custGeom>
            <a:avLst/>
            <a:gdLst/>
            <a:ahLst/>
            <a:cxnLst/>
            <a:rect r="r" b="b" t="t" l="l"/>
            <a:pathLst>
              <a:path h="1031376" w="1001909">
                <a:moveTo>
                  <a:pt x="0" y="0"/>
                </a:moveTo>
                <a:lnTo>
                  <a:pt x="1001908" y="0"/>
                </a:lnTo>
                <a:lnTo>
                  <a:pt x="1001908" y="1031376"/>
                </a:lnTo>
                <a:lnTo>
                  <a:pt x="0" y="1031376"/>
                </a:lnTo>
                <a:lnTo>
                  <a:pt x="0" y="0"/>
                </a:lnTo>
                <a:close/>
              </a:path>
            </a:pathLst>
          </a:custGeom>
          <a:blipFill>
            <a:blip r:embed="rId2">
              <a:extLst>
                <a:ext uri="{96DAC541-7B7A-43D3-8B79-37D633B846F1}">
                  <asvg:svgBlip xmlns:asvg="http://schemas.microsoft.com/office/drawing/2016/SVG/main" r:embed="rId3"/>
                </a:ext>
              </a:extLst>
            </a:blip>
            <a:stretch>
              <a:fillRect l="-244847" t="-296347" r="-724937" b="-544619"/>
            </a:stretch>
          </a:blipFill>
        </p:spPr>
      </p:sp>
      <p:sp>
        <p:nvSpPr>
          <p:cNvPr name="Freeform 3" id="3"/>
          <p:cNvSpPr/>
          <p:nvPr/>
        </p:nvSpPr>
        <p:spPr>
          <a:xfrm flipH="false" flipV="false" rot="0">
            <a:off x="16683855" y="192733"/>
            <a:ext cx="1150890" cy="1184740"/>
          </a:xfrm>
          <a:custGeom>
            <a:avLst/>
            <a:gdLst/>
            <a:ahLst/>
            <a:cxnLst/>
            <a:rect r="r" b="b" t="t" l="l"/>
            <a:pathLst>
              <a:path h="1184740" w="1150890">
                <a:moveTo>
                  <a:pt x="0" y="0"/>
                </a:moveTo>
                <a:lnTo>
                  <a:pt x="1150890" y="0"/>
                </a:lnTo>
                <a:lnTo>
                  <a:pt x="1150890" y="1184740"/>
                </a:lnTo>
                <a:lnTo>
                  <a:pt x="0" y="1184740"/>
                </a:lnTo>
                <a:lnTo>
                  <a:pt x="0" y="0"/>
                </a:lnTo>
                <a:close/>
              </a:path>
            </a:pathLst>
          </a:custGeom>
          <a:blipFill>
            <a:blip r:embed="rId4">
              <a:extLst>
                <a:ext uri="{96DAC541-7B7A-43D3-8B79-37D633B846F1}">
                  <asvg:svgBlip xmlns:asvg="http://schemas.microsoft.com/office/drawing/2016/SVG/main" r:embed="rId5"/>
                </a:ext>
              </a:extLst>
            </a:blip>
            <a:stretch>
              <a:fillRect l="-244847" t="-296347" r="-724937" b="-544619"/>
            </a:stretch>
          </a:blipFill>
        </p:spPr>
      </p:sp>
      <p:sp>
        <p:nvSpPr>
          <p:cNvPr name="Freeform 4" id="4"/>
          <p:cNvSpPr/>
          <p:nvPr/>
        </p:nvSpPr>
        <p:spPr>
          <a:xfrm flipH="false" flipV="false" rot="0">
            <a:off x="7651383" y="8039250"/>
            <a:ext cx="1492617" cy="1536518"/>
          </a:xfrm>
          <a:custGeom>
            <a:avLst/>
            <a:gdLst/>
            <a:ahLst/>
            <a:cxnLst/>
            <a:rect r="r" b="b" t="t" l="l"/>
            <a:pathLst>
              <a:path h="1536518" w="1492617">
                <a:moveTo>
                  <a:pt x="0" y="0"/>
                </a:moveTo>
                <a:lnTo>
                  <a:pt x="1492617" y="0"/>
                </a:lnTo>
                <a:lnTo>
                  <a:pt x="1492617" y="1536518"/>
                </a:lnTo>
                <a:lnTo>
                  <a:pt x="0" y="1536518"/>
                </a:lnTo>
                <a:lnTo>
                  <a:pt x="0" y="0"/>
                </a:lnTo>
                <a:close/>
              </a:path>
            </a:pathLst>
          </a:custGeom>
          <a:blipFill>
            <a:blip r:embed="rId6">
              <a:extLst>
                <a:ext uri="{96DAC541-7B7A-43D3-8B79-37D633B846F1}">
                  <asvg:svgBlip xmlns:asvg="http://schemas.microsoft.com/office/drawing/2016/SVG/main" r:embed="rId7"/>
                </a:ext>
              </a:extLst>
            </a:blip>
            <a:stretch>
              <a:fillRect l="-244847" t="-296347" r="-724937" b="-544619"/>
            </a:stretch>
          </a:blipFill>
        </p:spPr>
      </p:sp>
      <p:sp>
        <p:nvSpPr>
          <p:cNvPr name="Freeform 5" id="5"/>
          <p:cNvSpPr/>
          <p:nvPr/>
        </p:nvSpPr>
        <p:spPr>
          <a:xfrm flipH="false" flipV="false" rot="0">
            <a:off x="1537134" y="-175622"/>
            <a:ext cx="2282500" cy="1921450"/>
          </a:xfrm>
          <a:custGeom>
            <a:avLst/>
            <a:gdLst/>
            <a:ahLst/>
            <a:cxnLst/>
            <a:rect r="r" b="b" t="t" l="l"/>
            <a:pathLst>
              <a:path h="1921450" w="2282500">
                <a:moveTo>
                  <a:pt x="0" y="0"/>
                </a:moveTo>
                <a:lnTo>
                  <a:pt x="2282500" y="0"/>
                </a:lnTo>
                <a:lnTo>
                  <a:pt x="2282500" y="1921450"/>
                </a:lnTo>
                <a:lnTo>
                  <a:pt x="0" y="192145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1952667" y="1377473"/>
            <a:ext cx="14382667" cy="8821369"/>
          </a:xfrm>
          <a:custGeom>
            <a:avLst/>
            <a:gdLst/>
            <a:ahLst/>
            <a:cxnLst/>
            <a:rect r="r" b="b" t="t" l="l"/>
            <a:pathLst>
              <a:path h="8821369" w="14382667">
                <a:moveTo>
                  <a:pt x="0" y="0"/>
                </a:moveTo>
                <a:lnTo>
                  <a:pt x="14382666" y="0"/>
                </a:lnTo>
                <a:lnTo>
                  <a:pt x="14382666" y="8821369"/>
                </a:lnTo>
                <a:lnTo>
                  <a:pt x="0" y="8821369"/>
                </a:lnTo>
                <a:lnTo>
                  <a:pt x="0" y="0"/>
                </a:lnTo>
                <a:close/>
              </a:path>
            </a:pathLst>
          </a:custGeom>
          <a:blipFill>
            <a:blip r:embed="rId10"/>
            <a:stretch>
              <a:fillRect l="0" t="0" r="0" b="0"/>
            </a:stretch>
          </a:blipFill>
        </p:spPr>
      </p:sp>
      <p:sp>
        <p:nvSpPr>
          <p:cNvPr name="TextBox 7" id="7"/>
          <p:cNvSpPr txBox="true"/>
          <p:nvPr/>
        </p:nvSpPr>
        <p:spPr>
          <a:xfrm rot="0">
            <a:off x="4087161" y="343198"/>
            <a:ext cx="5587008" cy="1034275"/>
          </a:xfrm>
          <a:prstGeom prst="rect">
            <a:avLst/>
          </a:prstGeom>
        </p:spPr>
        <p:txBody>
          <a:bodyPr anchor="t" rtlCol="false" tIns="0" lIns="0" bIns="0" rIns="0">
            <a:spAutoFit/>
          </a:bodyPr>
          <a:lstStyle/>
          <a:p>
            <a:pPr algn="ctr">
              <a:lnSpc>
                <a:spcPts val="7970"/>
              </a:lnSpc>
            </a:pPr>
            <a:r>
              <a:rPr lang="en-US" sz="7116">
                <a:solidFill>
                  <a:srgbClr val="000000"/>
                </a:solidFill>
                <a:latin typeface="Loubag Medium"/>
              </a:rPr>
              <a:t>Analyzation</a:t>
            </a:r>
          </a:p>
        </p:txBody>
      </p:sp>
      <p:sp>
        <p:nvSpPr>
          <p:cNvPr name="TextBox 8" id="8"/>
          <p:cNvSpPr txBox="true"/>
          <p:nvPr/>
        </p:nvSpPr>
        <p:spPr>
          <a:xfrm rot="0">
            <a:off x="9675256" y="636163"/>
            <a:ext cx="3274671" cy="505496"/>
          </a:xfrm>
          <a:prstGeom prst="rect">
            <a:avLst/>
          </a:prstGeom>
        </p:spPr>
        <p:txBody>
          <a:bodyPr anchor="t" rtlCol="false" tIns="0" lIns="0" bIns="0" rIns="0">
            <a:spAutoFit/>
          </a:bodyPr>
          <a:lstStyle/>
          <a:p>
            <a:pPr algn="ctr">
              <a:lnSpc>
                <a:spcPts val="3815"/>
              </a:lnSpc>
            </a:pPr>
            <a:r>
              <a:rPr lang="en-US" sz="4058">
                <a:solidFill>
                  <a:srgbClr val="CD595B"/>
                </a:solidFill>
                <a:latin typeface="Nunito Bold"/>
              </a:rPr>
              <a:t>SERVICES</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94DDDE"/>
        </a:solidFill>
      </p:bgPr>
    </p:bg>
    <p:spTree>
      <p:nvGrpSpPr>
        <p:cNvPr id="1" name=""/>
        <p:cNvGrpSpPr/>
        <p:nvPr/>
      </p:nvGrpSpPr>
      <p:grpSpPr>
        <a:xfrm>
          <a:off x="0" y="0"/>
          <a:ext cx="0" cy="0"/>
          <a:chOff x="0" y="0"/>
          <a:chExt cx="0" cy="0"/>
        </a:xfrm>
      </p:grpSpPr>
      <p:sp>
        <p:nvSpPr>
          <p:cNvPr name="Freeform 2" id="2"/>
          <p:cNvSpPr/>
          <p:nvPr/>
        </p:nvSpPr>
        <p:spPr>
          <a:xfrm flipH="false" flipV="false" rot="0">
            <a:off x="820954" y="1028700"/>
            <a:ext cx="1001909" cy="1031376"/>
          </a:xfrm>
          <a:custGeom>
            <a:avLst/>
            <a:gdLst/>
            <a:ahLst/>
            <a:cxnLst/>
            <a:rect r="r" b="b" t="t" l="l"/>
            <a:pathLst>
              <a:path h="1031376" w="1001909">
                <a:moveTo>
                  <a:pt x="0" y="0"/>
                </a:moveTo>
                <a:lnTo>
                  <a:pt x="1001908" y="0"/>
                </a:lnTo>
                <a:lnTo>
                  <a:pt x="1001908" y="1031376"/>
                </a:lnTo>
                <a:lnTo>
                  <a:pt x="0" y="1031376"/>
                </a:lnTo>
                <a:lnTo>
                  <a:pt x="0" y="0"/>
                </a:lnTo>
                <a:close/>
              </a:path>
            </a:pathLst>
          </a:custGeom>
          <a:blipFill>
            <a:blip r:embed="rId2">
              <a:extLst>
                <a:ext uri="{96DAC541-7B7A-43D3-8B79-37D633B846F1}">
                  <asvg:svgBlip xmlns:asvg="http://schemas.microsoft.com/office/drawing/2016/SVG/main" r:embed="rId3"/>
                </a:ext>
              </a:extLst>
            </a:blip>
            <a:stretch>
              <a:fillRect l="-244847" t="-296347" r="-724937" b="-544619"/>
            </a:stretch>
          </a:blipFill>
        </p:spPr>
      </p:sp>
      <p:sp>
        <p:nvSpPr>
          <p:cNvPr name="Freeform 3" id="3"/>
          <p:cNvSpPr/>
          <p:nvPr/>
        </p:nvSpPr>
        <p:spPr>
          <a:xfrm flipH="false" flipV="false" rot="0">
            <a:off x="16683855" y="192733"/>
            <a:ext cx="1150890" cy="1184740"/>
          </a:xfrm>
          <a:custGeom>
            <a:avLst/>
            <a:gdLst/>
            <a:ahLst/>
            <a:cxnLst/>
            <a:rect r="r" b="b" t="t" l="l"/>
            <a:pathLst>
              <a:path h="1184740" w="1150890">
                <a:moveTo>
                  <a:pt x="0" y="0"/>
                </a:moveTo>
                <a:lnTo>
                  <a:pt x="1150890" y="0"/>
                </a:lnTo>
                <a:lnTo>
                  <a:pt x="1150890" y="1184740"/>
                </a:lnTo>
                <a:lnTo>
                  <a:pt x="0" y="1184740"/>
                </a:lnTo>
                <a:lnTo>
                  <a:pt x="0" y="0"/>
                </a:lnTo>
                <a:close/>
              </a:path>
            </a:pathLst>
          </a:custGeom>
          <a:blipFill>
            <a:blip r:embed="rId4">
              <a:extLst>
                <a:ext uri="{96DAC541-7B7A-43D3-8B79-37D633B846F1}">
                  <asvg:svgBlip xmlns:asvg="http://schemas.microsoft.com/office/drawing/2016/SVG/main" r:embed="rId5"/>
                </a:ext>
              </a:extLst>
            </a:blip>
            <a:stretch>
              <a:fillRect l="-244847" t="-296347" r="-724937" b="-544619"/>
            </a:stretch>
          </a:blipFill>
        </p:spPr>
      </p:sp>
      <p:sp>
        <p:nvSpPr>
          <p:cNvPr name="Freeform 4" id="4"/>
          <p:cNvSpPr/>
          <p:nvPr/>
        </p:nvSpPr>
        <p:spPr>
          <a:xfrm flipH="false" flipV="false" rot="0">
            <a:off x="7651383" y="8039250"/>
            <a:ext cx="1492617" cy="1536518"/>
          </a:xfrm>
          <a:custGeom>
            <a:avLst/>
            <a:gdLst/>
            <a:ahLst/>
            <a:cxnLst/>
            <a:rect r="r" b="b" t="t" l="l"/>
            <a:pathLst>
              <a:path h="1536518" w="1492617">
                <a:moveTo>
                  <a:pt x="0" y="0"/>
                </a:moveTo>
                <a:lnTo>
                  <a:pt x="1492617" y="0"/>
                </a:lnTo>
                <a:lnTo>
                  <a:pt x="1492617" y="1536518"/>
                </a:lnTo>
                <a:lnTo>
                  <a:pt x="0" y="1536518"/>
                </a:lnTo>
                <a:lnTo>
                  <a:pt x="0" y="0"/>
                </a:lnTo>
                <a:close/>
              </a:path>
            </a:pathLst>
          </a:custGeom>
          <a:blipFill>
            <a:blip r:embed="rId6">
              <a:extLst>
                <a:ext uri="{96DAC541-7B7A-43D3-8B79-37D633B846F1}">
                  <asvg:svgBlip xmlns:asvg="http://schemas.microsoft.com/office/drawing/2016/SVG/main" r:embed="rId7"/>
                </a:ext>
              </a:extLst>
            </a:blip>
            <a:stretch>
              <a:fillRect l="-244847" t="-296347" r="-724937" b="-544619"/>
            </a:stretch>
          </a:blipFill>
        </p:spPr>
      </p:sp>
      <p:sp>
        <p:nvSpPr>
          <p:cNvPr name="Freeform 5" id="5"/>
          <p:cNvSpPr/>
          <p:nvPr/>
        </p:nvSpPr>
        <p:spPr>
          <a:xfrm flipH="false" flipV="false" rot="0">
            <a:off x="1537134" y="-175622"/>
            <a:ext cx="2282500" cy="1921450"/>
          </a:xfrm>
          <a:custGeom>
            <a:avLst/>
            <a:gdLst/>
            <a:ahLst/>
            <a:cxnLst/>
            <a:rect r="r" b="b" t="t" l="l"/>
            <a:pathLst>
              <a:path h="1921450" w="2282500">
                <a:moveTo>
                  <a:pt x="0" y="0"/>
                </a:moveTo>
                <a:lnTo>
                  <a:pt x="2282500" y="0"/>
                </a:lnTo>
                <a:lnTo>
                  <a:pt x="2282500" y="1921450"/>
                </a:lnTo>
                <a:lnTo>
                  <a:pt x="0" y="192145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6" id="6"/>
          <p:cNvSpPr txBox="true"/>
          <p:nvPr/>
        </p:nvSpPr>
        <p:spPr>
          <a:xfrm rot="0">
            <a:off x="4087161" y="343198"/>
            <a:ext cx="5587008" cy="1034275"/>
          </a:xfrm>
          <a:prstGeom prst="rect">
            <a:avLst/>
          </a:prstGeom>
        </p:spPr>
        <p:txBody>
          <a:bodyPr anchor="t" rtlCol="false" tIns="0" lIns="0" bIns="0" rIns="0">
            <a:spAutoFit/>
          </a:bodyPr>
          <a:lstStyle/>
          <a:p>
            <a:pPr algn="ctr">
              <a:lnSpc>
                <a:spcPts val="7970"/>
              </a:lnSpc>
            </a:pPr>
            <a:r>
              <a:rPr lang="en-US" sz="7116">
                <a:solidFill>
                  <a:srgbClr val="000000"/>
                </a:solidFill>
                <a:latin typeface="Loubag Medium"/>
              </a:rPr>
              <a:t>Analyzation</a:t>
            </a:r>
          </a:p>
        </p:txBody>
      </p:sp>
      <p:sp>
        <p:nvSpPr>
          <p:cNvPr name="TextBox 7" id="7"/>
          <p:cNvSpPr txBox="true"/>
          <p:nvPr/>
        </p:nvSpPr>
        <p:spPr>
          <a:xfrm rot="0">
            <a:off x="9675256" y="636163"/>
            <a:ext cx="3274671" cy="505496"/>
          </a:xfrm>
          <a:prstGeom prst="rect">
            <a:avLst/>
          </a:prstGeom>
        </p:spPr>
        <p:txBody>
          <a:bodyPr anchor="t" rtlCol="false" tIns="0" lIns="0" bIns="0" rIns="0">
            <a:spAutoFit/>
          </a:bodyPr>
          <a:lstStyle/>
          <a:p>
            <a:pPr algn="ctr">
              <a:lnSpc>
                <a:spcPts val="3815"/>
              </a:lnSpc>
            </a:pPr>
            <a:r>
              <a:rPr lang="en-US" sz="4058">
                <a:solidFill>
                  <a:srgbClr val="CD595B"/>
                </a:solidFill>
                <a:latin typeface="Nunito Bold"/>
              </a:rPr>
              <a:t>SERVICES</a:t>
            </a:r>
          </a:p>
        </p:txBody>
      </p:sp>
      <p:sp>
        <p:nvSpPr>
          <p:cNvPr name="TextBox 8" id="8"/>
          <p:cNvSpPr txBox="true"/>
          <p:nvPr/>
        </p:nvSpPr>
        <p:spPr>
          <a:xfrm rot="0">
            <a:off x="1321908" y="2357429"/>
            <a:ext cx="15235384" cy="5681821"/>
          </a:xfrm>
          <a:prstGeom prst="rect">
            <a:avLst/>
          </a:prstGeom>
        </p:spPr>
        <p:txBody>
          <a:bodyPr anchor="t" rtlCol="false" tIns="0" lIns="0" bIns="0" rIns="0">
            <a:spAutoFit/>
          </a:bodyPr>
          <a:lstStyle/>
          <a:p>
            <a:pPr>
              <a:lnSpc>
                <a:spcPts val="3516"/>
              </a:lnSpc>
            </a:pPr>
            <a:r>
              <a:rPr lang="en-US" sz="3139">
                <a:solidFill>
                  <a:srgbClr val="000000"/>
                </a:solidFill>
                <a:latin typeface="Cabin Regular"/>
              </a:rPr>
              <a:t>Về dịch vụ thanh toán, credit card chiếm cao nhất với 76.84%. Phương án này cũng có nhiều đợt phân kỳ thanh toán. Các phương án khác gồm cash, debit và voucher với tỷ lệ 19.92% , 1.99% và 1.24%. Các phương án này chỉ áp dụng 1 lần thanh toán.</a:t>
            </a:r>
          </a:p>
          <a:p>
            <a:pPr>
              <a:lnSpc>
                <a:spcPts val="3516"/>
              </a:lnSpc>
            </a:pPr>
          </a:p>
          <a:p>
            <a:pPr>
              <a:lnSpc>
                <a:spcPts val="3516"/>
              </a:lnSpc>
            </a:pPr>
            <a:r>
              <a:rPr lang="en-US" sz="3139">
                <a:solidFill>
                  <a:srgbClr val="000000"/>
                </a:solidFill>
                <a:latin typeface="Cabin Regular"/>
              </a:rPr>
              <a:t>Về dịch vụ giao hàng, thời gian từ mua hàng đến vận chuyển đến KH đa phần sẽ rơi vào khoảng 2 tuần với 38.5%, 1 tuần, ... tuy nhiên vẫn có 4.49% đơn hàng có hơn 60 ngày giao hàng. </a:t>
            </a:r>
          </a:p>
          <a:p>
            <a:pPr>
              <a:lnSpc>
                <a:spcPts val="3516"/>
              </a:lnSpc>
            </a:pPr>
          </a:p>
          <a:p>
            <a:pPr>
              <a:lnSpc>
                <a:spcPts val="3516"/>
              </a:lnSpc>
            </a:pPr>
            <a:r>
              <a:rPr lang="en-US" sz="3139">
                <a:solidFill>
                  <a:srgbClr val="000000"/>
                </a:solidFill>
                <a:latin typeface="Cabin Regular"/>
              </a:rPr>
              <a:t>Tương quan với rating 1 sao, ta có thể thấy thời gian giao hàng từ 30-60 ngày có tỷ lệ 1 sao rất cao (53.91%), &gt; 60 ngày sẽ dẫn tới 59.46%</a:t>
            </a:r>
          </a:p>
          <a:p>
            <a:pPr>
              <a:lnSpc>
                <a:spcPts val="3516"/>
              </a:lnSpc>
            </a:pPr>
          </a:p>
          <a:p>
            <a:pPr>
              <a:lnSpc>
                <a:spcPts val="3516"/>
              </a:lnSpc>
            </a:pPr>
            <a:r>
              <a:rPr lang="en-US" sz="3139">
                <a:solidFill>
                  <a:srgbClr val="000000"/>
                </a:solidFill>
                <a:latin typeface="Cabin Regular"/>
              </a:rPr>
              <a:t>Đơn hàng unavailable thuộc nhóm ngành electronics, cũng là mảng cần được quan tâm</a:t>
            </a:r>
          </a:p>
          <a:p>
            <a:pPr>
              <a:lnSpc>
                <a:spcPts val="3516"/>
              </a:lnSpc>
              <a:spcBef>
                <a:spcPct val="0"/>
              </a:spcBef>
            </a:pP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94DDDE"/>
        </a:solidFill>
      </p:bgPr>
    </p:bg>
    <p:spTree>
      <p:nvGrpSpPr>
        <p:cNvPr id="1" name=""/>
        <p:cNvGrpSpPr/>
        <p:nvPr/>
      </p:nvGrpSpPr>
      <p:grpSpPr>
        <a:xfrm>
          <a:off x="0" y="0"/>
          <a:ext cx="0" cy="0"/>
          <a:chOff x="0" y="0"/>
          <a:chExt cx="0" cy="0"/>
        </a:xfrm>
      </p:grpSpPr>
      <p:sp>
        <p:nvSpPr>
          <p:cNvPr name="Freeform 2" id="2"/>
          <p:cNvSpPr/>
          <p:nvPr/>
        </p:nvSpPr>
        <p:spPr>
          <a:xfrm flipH="false" flipV="false" rot="0">
            <a:off x="820954" y="1028700"/>
            <a:ext cx="1001909" cy="1031376"/>
          </a:xfrm>
          <a:custGeom>
            <a:avLst/>
            <a:gdLst/>
            <a:ahLst/>
            <a:cxnLst/>
            <a:rect r="r" b="b" t="t" l="l"/>
            <a:pathLst>
              <a:path h="1031376" w="1001909">
                <a:moveTo>
                  <a:pt x="0" y="0"/>
                </a:moveTo>
                <a:lnTo>
                  <a:pt x="1001908" y="0"/>
                </a:lnTo>
                <a:lnTo>
                  <a:pt x="1001908" y="1031376"/>
                </a:lnTo>
                <a:lnTo>
                  <a:pt x="0" y="1031376"/>
                </a:lnTo>
                <a:lnTo>
                  <a:pt x="0" y="0"/>
                </a:lnTo>
                <a:close/>
              </a:path>
            </a:pathLst>
          </a:custGeom>
          <a:blipFill>
            <a:blip r:embed="rId2">
              <a:extLst>
                <a:ext uri="{96DAC541-7B7A-43D3-8B79-37D633B846F1}">
                  <asvg:svgBlip xmlns:asvg="http://schemas.microsoft.com/office/drawing/2016/SVG/main" r:embed="rId3"/>
                </a:ext>
              </a:extLst>
            </a:blip>
            <a:stretch>
              <a:fillRect l="-244847" t="-296347" r="-724937" b="-544619"/>
            </a:stretch>
          </a:blipFill>
        </p:spPr>
      </p:sp>
      <p:sp>
        <p:nvSpPr>
          <p:cNvPr name="Freeform 3" id="3"/>
          <p:cNvSpPr/>
          <p:nvPr/>
        </p:nvSpPr>
        <p:spPr>
          <a:xfrm flipH="false" flipV="false" rot="0">
            <a:off x="16683855" y="192733"/>
            <a:ext cx="1150890" cy="1184740"/>
          </a:xfrm>
          <a:custGeom>
            <a:avLst/>
            <a:gdLst/>
            <a:ahLst/>
            <a:cxnLst/>
            <a:rect r="r" b="b" t="t" l="l"/>
            <a:pathLst>
              <a:path h="1184740" w="1150890">
                <a:moveTo>
                  <a:pt x="0" y="0"/>
                </a:moveTo>
                <a:lnTo>
                  <a:pt x="1150890" y="0"/>
                </a:lnTo>
                <a:lnTo>
                  <a:pt x="1150890" y="1184740"/>
                </a:lnTo>
                <a:lnTo>
                  <a:pt x="0" y="1184740"/>
                </a:lnTo>
                <a:lnTo>
                  <a:pt x="0" y="0"/>
                </a:lnTo>
                <a:close/>
              </a:path>
            </a:pathLst>
          </a:custGeom>
          <a:blipFill>
            <a:blip r:embed="rId4">
              <a:extLst>
                <a:ext uri="{96DAC541-7B7A-43D3-8B79-37D633B846F1}">
                  <asvg:svgBlip xmlns:asvg="http://schemas.microsoft.com/office/drawing/2016/SVG/main" r:embed="rId5"/>
                </a:ext>
              </a:extLst>
            </a:blip>
            <a:stretch>
              <a:fillRect l="-244847" t="-296347" r="-724937" b="-544619"/>
            </a:stretch>
          </a:blipFill>
        </p:spPr>
      </p:sp>
      <p:sp>
        <p:nvSpPr>
          <p:cNvPr name="Freeform 4" id="4"/>
          <p:cNvSpPr/>
          <p:nvPr/>
        </p:nvSpPr>
        <p:spPr>
          <a:xfrm flipH="false" flipV="false" rot="0">
            <a:off x="7651383" y="8039250"/>
            <a:ext cx="1492617" cy="1536518"/>
          </a:xfrm>
          <a:custGeom>
            <a:avLst/>
            <a:gdLst/>
            <a:ahLst/>
            <a:cxnLst/>
            <a:rect r="r" b="b" t="t" l="l"/>
            <a:pathLst>
              <a:path h="1536518" w="1492617">
                <a:moveTo>
                  <a:pt x="0" y="0"/>
                </a:moveTo>
                <a:lnTo>
                  <a:pt x="1492617" y="0"/>
                </a:lnTo>
                <a:lnTo>
                  <a:pt x="1492617" y="1536518"/>
                </a:lnTo>
                <a:lnTo>
                  <a:pt x="0" y="1536518"/>
                </a:lnTo>
                <a:lnTo>
                  <a:pt x="0" y="0"/>
                </a:lnTo>
                <a:close/>
              </a:path>
            </a:pathLst>
          </a:custGeom>
          <a:blipFill>
            <a:blip r:embed="rId6">
              <a:extLst>
                <a:ext uri="{96DAC541-7B7A-43D3-8B79-37D633B846F1}">
                  <asvg:svgBlip xmlns:asvg="http://schemas.microsoft.com/office/drawing/2016/SVG/main" r:embed="rId7"/>
                </a:ext>
              </a:extLst>
            </a:blip>
            <a:stretch>
              <a:fillRect l="-244847" t="-296347" r="-724937" b="-544619"/>
            </a:stretch>
          </a:blipFill>
        </p:spPr>
      </p:sp>
      <p:sp>
        <p:nvSpPr>
          <p:cNvPr name="Freeform 5" id="5"/>
          <p:cNvSpPr/>
          <p:nvPr/>
        </p:nvSpPr>
        <p:spPr>
          <a:xfrm flipH="false" flipV="false" rot="0">
            <a:off x="1537134" y="-175622"/>
            <a:ext cx="2282500" cy="1921450"/>
          </a:xfrm>
          <a:custGeom>
            <a:avLst/>
            <a:gdLst/>
            <a:ahLst/>
            <a:cxnLst/>
            <a:rect r="r" b="b" t="t" l="l"/>
            <a:pathLst>
              <a:path h="1921450" w="2282500">
                <a:moveTo>
                  <a:pt x="0" y="0"/>
                </a:moveTo>
                <a:lnTo>
                  <a:pt x="2282500" y="0"/>
                </a:lnTo>
                <a:lnTo>
                  <a:pt x="2282500" y="1921450"/>
                </a:lnTo>
                <a:lnTo>
                  <a:pt x="0" y="192145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1082164" y="1544388"/>
            <a:ext cx="15857425" cy="8615868"/>
          </a:xfrm>
          <a:custGeom>
            <a:avLst/>
            <a:gdLst/>
            <a:ahLst/>
            <a:cxnLst/>
            <a:rect r="r" b="b" t="t" l="l"/>
            <a:pathLst>
              <a:path h="8615868" w="15857425">
                <a:moveTo>
                  <a:pt x="0" y="0"/>
                </a:moveTo>
                <a:lnTo>
                  <a:pt x="15857425" y="0"/>
                </a:lnTo>
                <a:lnTo>
                  <a:pt x="15857425" y="8615868"/>
                </a:lnTo>
                <a:lnTo>
                  <a:pt x="0" y="8615868"/>
                </a:lnTo>
                <a:lnTo>
                  <a:pt x="0" y="0"/>
                </a:lnTo>
                <a:close/>
              </a:path>
            </a:pathLst>
          </a:custGeom>
          <a:blipFill>
            <a:blip r:embed="rId10"/>
            <a:stretch>
              <a:fillRect l="0" t="0" r="0" b="0"/>
            </a:stretch>
          </a:blipFill>
        </p:spPr>
      </p:sp>
      <p:sp>
        <p:nvSpPr>
          <p:cNvPr name="TextBox 7" id="7"/>
          <p:cNvSpPr txBox="true"/>
          <p:nvPr/>
        </p:nvSpPr>
        <p:spPr>
          <a:xfrm rot="0">
            <a:off x="4087161" y="343198"/>
            <a:ext cx="5587008" cy="1034275"/>
          </a:xfrm>
          <a:prstGeom prst="rect">
            <a:avLst/>
          </a:prstGeom>
        </p:spPr>
        <p:txBody>
          <a:bodyPr anchor="t" rtlCol="false" tIns="0" lIns="0" bIns="0" rIns="0">
            <a:spAutoFit/>
          </a:bodyPr>
          <a:lstStyle/>
          <a:p>
            <a:pPr algn="ctr">
              <a:lnSpc>
                <a:spcPts val="7970"/>
              </a:lnSpc>
            </a:pPr>
            <a:r>
              <a:rPr lang="en-US" sz="7116">
                <a:solidFill>
                  <a:srgbClr val="000000"/>
                </a:solidFill>
                <a:latin typeface="Loubag Medium"/>
              </a:rPr>
              <a:t>Analyzation</a:t>
            </a:r>
          </a:p>
        </p:txBody>
      </p:sp>
      <p:sp>
        <p:nvSpPr>
          <p:cNvPr name="TextBox 8" id="8"/>
          <p:cNvSpPr txBox="true"/>
          <p:nvPr/>
        </p:nvSpPr>
        <p:spPr>
          <a:xfrm rot="0">
            <a:off x="9940868" y="828340"/>
            <a:ext cx="5568731" cy="505496"/>
          </a:xfrm>
          <a:prstGeom prst="rect">
            <a:avLst/>
          </a:prstGeom>
        </p:spPr>
        <p:txBody>
          <a:bodyPr anchor="t" rtlCol="false" tIns="0" lIns="0" bIns="0" rIns="0">
            <a:spAutoFit/>
          </a:bodyPr>
          <a:lstStyle/>
          <a:p>
            <a:pPr algn="ctr">
              <a:lnSpc>
                <a:spcPts val="3815"/>
              </a:lnSpc>
            </a:pPr>
            <a:r>
              <a:rPr lang="en-US" sz="4058">
                <a:solidFill>
                  <a:srgbClr val="CD595B"/>
                </a:solidFill>
                <a:latin typeface="Nunito Bold"/>
              </a:rPr>
              <a:t>SALES OVERALL</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94DDDE"/>
        </a:solidFill>
      </p:bgPr>
    </p:bg>
    <p:spTree>
      <p:nvGrpSpPr>
        <p:cNvPr id="1" name=""/>
        <p:cNvGrpSpPr/>
        <p:nvPr/>
      </p:nvGrpSpPr>
      <p:grpSpPr>
        <a:xfrm>
          <a:off x="0" y="0"/>
          <a:ext cx="0" cy="0"/>
          <a:chOff x="0" y="0"/>
          <a:chExt cx="0" cy="0"/>
        </a:xfrm>
      </p:grpSpPr>
      <p:sp>
        <p:nvSpPr>
          <p:cNvPr name="Freeform 2" id="2"/>
          <p:cNvSpPr/>
          <p:nvPr/>
        </p:nvSpPr>
        <p:spPr>
          <a:xfrm flipH="false" flipV="false" rot="0">
            <a:off x="820954" y="1028700"/>
            <a:ext cx="1001909" cy="1031376"/>
          </a:xfrm>
          <a:custGeom>
            <a:avLst/>
            <a:gdLst/>
            <a:ahLst/>
            <a:cxnLst/>
            <a:rect r="r" b="b" t="t" l="l"/>
            <a:pathLst>
              <a:path h="1031376" w="1001909">
                <a:moveTo>
                  <a:pt x="0" y="0"/>
                </a:moveTo>
                <a:lnTo>
                  <a:pt x="1001908" y="0"/>
                </a:lnTo>
                <a:lnTo>
                  <a:pt x="1001908" y="1031376"/>
                </a:lnTo>
                <a:lnTo>
                  <a:pt x="0" y="1031376"/>
                </a:lnTo>
                <a:lnTo>
                  <a:pt x="0" y="0"/>
                </a:lnTo>
                <a:close/>
              </a:path>
            </a:pathLst>
          </a:custGeom>
          <a:blipFill>
            <a:blip r:embed="rId2">
              <a:extLst>
                <a:ext uri="{96DAC541-7B7A-43D3-8B79-37D633B846F1}">
                  <asvg:svgBlip xmlns:asvg="http://schemas.microsoft.com/office/drawing/2016/SVG/main" r:embed="rId3"/>
                </a:ext>
              </a:extLst>
            </a:blip>
            <a:stretch>
              <a:fillRect l="-244847" t="-296347" r="-724937" b="-544619"/>
            </a:stretch>
          </a:blipFill>
        </p:spPr>
      </p:sp>
      <p:sp>
        <p:nvSpPr>
          <p:cNvPr name="Freeform 3" id="3"/>
          <p:cNvSpPr/>
          <p:nvPr/>
        </p:nvSpPr>
        <p:spPr>
          <a:xfrm flipH="false" flipV="false" rot="0">
            <a:off x="16683855" y="192733"/>
            <a:ext cx="1150890" cy="1184740"/>
          </a:xfrm>
          <a:custGeom>
            <a:avLst/>
            <a:gdLst/>
            <a:ahLst/>
            <a:cxnLst/>
            <a:rect r="r" b="b" t="t" l="l"/>
            <a:pathLst>
              <a:path h="1184740" w="1150890">
                <a:moveTo>
                  <a:pt x="0" y="0"/>
                </a:moveTo>
                <a:lnTo>
                  <a:pt x="1150890" y="0"/>
                </a:lnTo>
                <a:lnTo>
                  <a:pt x="1150890" y="1184740"/>
                </a:lnTo>
                <a:lnTo>
                  <a:pt x="0" y="1184740"/>
                </a:lnTo>
                <a:lnTo>
                  <a:pt x="0" y="0"/>
                </a:lnTo>
                <a:close/>
              </a:path>
            </a:pathLst>
          </a:custGeom>
          <a:blipFill>
            <a:blip r:embed="rId4">
              <a:extLst>
                <a:ext uri="{96DAC541-7B7A-43D3-8B79-37D633B846F1}">
                  <asvg:svgBlip xmlns:asvg="http://schemas.microsoft.com/office/drawing/2016/SVG/main" r:embed="rId5"/>
                </a:ext>
              </a:extLst>
            </a:blip>
            <a:stretch>
              <a:fillRect l="-244847" t="-296347" r="-724937" b="-544619"/>
            </a:stretch>
          </a:blipFill>
        </p:spPr>
      </p:sp>
      <p:sp>
        <p:nvSpPr>
          <p:cNvPr name="Freeform 4" id="4"/>
          <p:cNvSpPr/>
          <p:nvPr/>
        </p:nvSpPr>
        <p:spPr>
          <a:xfrm flipH="false" flipV="false" rot="0">
            <a:off x="7651383" y="8039250"/>
            <a:ext cx="1492617" cy="1536518"/>
          </a:xfrm>
          <a:custGeom>
            <a:avLst/>
            <a:gdLst/>
            <a:ahLst/>
            <a:cxnLst/>
            <a:rect r="r" b="b" t="t" l="l"/>
            <a:pathLst>
              <a:path h="1536518" w="1492617">
                <a:moveTo>
                  <a:pt x="0" y="0"/>
                </a:moveTo>
                <a:lnTo>
                  <a:pt x="1492617" y="0"/>
                </a:lnTo>
                <a:lnTo>
                  <a:pt x="1492617" y="1536518"/>
                </a:lnTo>
                <a:lnTo>
                  <a:pt x="0" y="1536518"/>
                </a:lnTo>
                <a:lnTo>
                  <a:pt x="0" y="0"/>
                </a:lnTo>
                <a:close/>
              </a:path>
            </a:pathLst>
          </a:custGeom>
          <a:blipFill>
            <a:blip r:embed="rId6">
              <a:extLst>
                <a:ext uri="{96DAC541-7B7A-43D3-8B79-37D633B846F1}">
                  <asvg:svgBlip xmlns:asvg="http://schemas.microsoft.com/office/drawing/2016/SVG/main" r:embed="rId7"/>
                </a:ext>
              </a:extLst>
            </a:blip>
            <a:stretch>
              <a:fillRect l="-244847" t="-296347" r="-724937" b="-544619"/>
            </a:stretch>
          </a:blipFill>
        </p:spPr>
      </p:sp>
      <p:sp>
        <p:nvSpPr>
          <p:cNvPr name="Freeform 5" id="5"/>
          <p:cNvSpPr/>
          <p:nvPr/>
        </p:nvSpPr>
        <p:spPr>
          <a:xfrm flipH="false" flipV="false" rot="0">
            <a:off x="1537134" y="-175622"/>
            <a:ext cx="2282500" cy="1921450"/>
          </a:xfrm>
          <a:custGeom>
            <a:avLst/>
            <a:gdLst/>
            <a:ahLst/>
            <a:cxnLst/>
            <a:rect r="r" b="b" t="t" l="l"/>
            <a:pathLst>
              <a:path h="1921450" w="2282500">
                <a:moveTo>
                  <a:pt x="0" y="0"/>
                </a:moveTo>
                <a:lnTo>
                  <a:pt x="2282500" y="0"/>
                </a:lnTo>
                <a:lnTo>
                  <a:pt x="2282500" y="1921450"/>
                </a:lnTo>
                <a:lnTo>
                  <a:pt x="0" y="192145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1321908" y="1260649"/>
            <a:ext cx="15361947" cy="8642056"/>
          </a:xfrm>
          <a:custGeom>
            <a:avLst/>
            <a:gdLst/>
            <a:ahLst/>
            <a:cxnLst/>
            <a:rect r="r" b="b" t="t" l="l"/>
            <a:pathLst>
              <a:path h="8642056" w="15361947">
                <a:moveTo>
                  <a:pt x="0" y="0"/>
                </a:moveTo>
                <a:lnTo>
                  <a:pt x="15361947" y="0"/>
                </a:lnTo>
                <a:lnTo>
                  <a:pt x="15361947" y="8642056"/>
                </a:lnTo>
                <a:lnTo>
                  <a:pt x="0" y="8642056"/>
                </a:lnTo>
                <a:lnTo>
                  <a:pt x="0" y="0"/>
                </a:lnTo>
                <a:close/>
              </a:path>
            </a:pathLst>
          </a:custGeom>
          <a:blipFill>
            <a:blip r:embed="rId10"/>
            <a:stretch>
              <a:fillRect l="0" t="0" r="0" b="0"/>
            </a:stretch>
          </a:blipFill>
        </p:spPr>
      </p:sp>
      <p:sp>
        <p:nvSpPr>
          <p:cNvPr name="TextBox 7" id="7"/>
          <p:cNvSpPr txBox="true"/>
          <p:nvPr/>
        </p:nvSpPr>
        <p:spPr>
          <a:xfrm rot="0">
            <a:off x="4087161" y="343198"/>
            <a:ext cx="5587008" cy="1034275"/>
          </a:xfrm>
          <a:prstGeom prst="rect">
            <a:avLst/>
          </a:prstGeom>
        </p:spPr>
        <p:txBody>
          <a:bodyPr anchor="t" rtlCol="false" tIns="0" lIns="0" bIns="0" rIns="0">
            <a:spAutoFit/>
          </a:bodyPr>
          <a:lstStyle/>
          <a:p>
            <a:pPr algn="ctr">
              <a:lnSpc>
                <a:spcPts val="7970"/>
              </a:lnSpc>
            </a:pPr>
            <a:r>
              <a:rPr lang="en-US" sz="7116">
                <a:solidFill>
                  <a:srgbClr val="000000"/>
                </a:solidFill>
                <a:latin typeface="Loubag Medium"/>
              </a:rPr>
              <a:t>Analyzation</a:t>
            </a:r>
          </a:p>
        </p:txBody>
      </p:sp>
      <p:sp>
        <p:nvSpPr>
          <p:cNvPr name="TextBox 8" id="8"/>
          <p:cNvSpPr txBox="true"/>
          <p:nvPr/>
        </p:nvSpPr>
        <p:spPr>
          <a:xfrm rot="0">
            <a:off x="9675256" y="636163"/>
            <a:ext cx="5568731" cy="505496"/>
          </a:xfrm>
          <a:prstGeom prst="rect">
            <a:avLst/>
          </a:prstGeom>
        </p:spPr>
        <p:txBody>
          <a:bodyPr anchor="t" rtlCol="false" tIns="0" lIns="0" bIns="0" rIns="0">
            <a:spAutoFit/>
          </a:bodyPr>
          <a:lstStyle/>
          <a:p>
            <a:pPr algn="ctr">
              <a:lnSpc>
                <a:spcPts val="3815"/>
              </a:lnSpc>
            </a:pPr>
            <a:r>
              <a:rPr lang="en-US" sz="4058">
                <a:solidFill>
                  <a:srgbClr val="CD595B"/>
                </a:solidFill>
                <a:latin typeface="Nunito Bold"/>
              </a:rPr>
              <a:t>SALES OVERALL</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CDFFD8">
                <a:alpha val="100000"/>
              </a:srgbClr>
            </a:gs>
            <a:gs pos="100000">
              <a:srgbClr val="94B9FF">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11458230" y="171567"/>
            <a:ext cx="4220455" cy="1936819"/>
            <a:chOff x="-161290" y="232410"/>
            <a:chExt cx="12611100" cy="5787390"/>
          </a:xfrm>
        </p:grpSpPr>
        <p:sp>
          <p:nvSpPr>
            <p:cNvPr name="Freeform 3" id="3"/>
            <p:cNvSpPr/>
            <p:nvPr/>
          </p:nvSpPr>
          <p:spPr>
            <a:xfrm flipH="false" flipV="false" rot="0">
              <a:off x="-161290" y="232410"/>
              <a:ext cx="12611101" cy="5787390"/>
            </a:xfrm>
            <a:custGeom>
              <a:avLst/>
              <a:gdLst/>
              <a:ahLst/>
              <a:cxnLst/>
              <a:rect r="r" b="b" t="t" l="l"/>
              <a:pathLst>
                <a:path h="5787390" w="12611101">
                  <a:moveTo>
                    <a:pt x="12551410" y="2688590"/>
                  </a:moveTo>
                  <a:cubicBezTo>
                    <a:pt x="12498070" y="2100580"/>
                    <a:pt x="12113260" y="1581150"/>
                    <a:pt x="11629390" y="1242060"/>
                  </a:cubicBezTo>
                  <a:cubicBezTo>
                    <a:pt x="11145520" y="902970"/>
                    <a:pt x="10571480" y="721360"/>
                    <a:pt x="9999980" y="575310"/>
                  </a:cubicBezTo>
                  <a:cubicBezTo>
                    <a:pt x="8357870" y="157480"/>
                    <a:pt x="6649720" y="0"/>
                    <a:pt x="4958080" y="110490"/>
                  </a:cubicBezTo>
                  <a:cubicBezTo>
                    <a:pt x="3895090" y="123190"/>
                    <a:pt x="3690620" y="267970"/>
                    <a:pt x="2651760" y="491490"/>
                  </a:cubicBezTo>
                  <a:cubicBezTo>
                    <a:pt x="2020570" y="626110"/>
                    <a:pt x="1366520" y="817880"/>
                    <a:pt x="916940" y="1280160"/>
                  </a:cubicBezTo>
                  <a:cubicBezTo>
                    <a:pt x="0" y="2223770"/>
                    <a:pt x="400050" y="3919220"/>
                    <a:pt x="1418590" y="4751070"/>
                  </a:cubicBezTo>
                  <a:cubicBezTo>
                    <a:pt x="2437130" y="5582920"/>
                    <a:pt x="3836670" y="5750560"/>
                    <a:pt x="5152390" y="5767070"/>
                  </a:cubicBezTo>
                  <a:cubicBezTo>
                    <a:pt x="6744970" y="5787390"/>
                    <a:pt x="8346440" y="5632450"/>
                    <a:pt x="9888220" y="5229860"/>
                  </a:cubicBezTo>
                  <a:cubicBezTo>
                    <a:pt x="10535920" y="5060950"/>
                    <a:pt x="11187430" y="4839970"/>
                    <a:pt x="11710670" y="4423410"/>
                  </a:cubicBezTo>
                  <a:cubicBezTo>
                    <a:pt x="12232640" y="4005580"/>
                    <a:pt x="12611101" y="3355340"/>
                    <a:pt x="12551410" y="2688590"/>
                  </a:cubicBezTo>
                  <a:close/>
                </a:path>
              </a:pathLst>
            </a:custGeom>
            <a:blipFill>
              <a:blip r:embed="rId3"/>
              <a:stretch>
                <a:fillRect l="1327" t="-25206" r="-1327" b="-17041"/>
              </a:stretch>
            </a:blipFill>
          </p:spPr>
        </p:sp>
      </p:grpSp>
      <p:sp>
        <p:nvSpPr>
          <p:cNvPr name="TextBox 4" id="4"/>
          <p:cNvSpPr txBox="true"/>
          <p:nvPr/>
        </p:nvSpPr>
        <p:spPr>
          <a:xfrm rot="0">
            <a:off x="4407034" y="415565"/>
            <a:ext cx="7938551" cy="1229453"/>
          </a:xfrm>
          <a:prstGeom prst="rect">
            <a:avLst/>
          </a:prstGeom>
        </p:spPr>
        <p:txBody>
          <a:bodyPr anchor="t" rtlCol="false" tIns="0" lIns="0" bIns="0" rIns="0">
            <a:spAutoFit/>
          </a:bodyPr>
          <a:lstStyle/>
          <a:p>
            <a:pPr algn="ctr">
              <a:lnSpc>
                <a:spcPts val="9530"/>
              </a:lnSpc>
            </a:pPr>
            <a:r>
              <a:rPr lang="en-US" sz="8509">
                <a:solidFill>
                  <a:srgbClr val="000000"/>
                </a:solidFill>
                <a:latin typeface="Loubag Medium"/>
              </a:rPr>
              <a:t>Finalize</a:t>
            </a:r>
          </a:p>
        </p:txBody>
      </p:sp>
      <p:sp>
        <p:nvSpPr>
          <p:cNvPr name="Freeform 5" id="5"/>
          <p:cNvSpPr/>
          <p:nvPr/>
        </p:nvSpPr>
        <p:spPr>
          <a:xfrm flipH="false" flipV="false" rot="0">
            <a:off x="16692984" y="362409"/>
            <a:ext cx="1492617" cy="1536518"/>
          </a:xfrm>
          <a:custGeom>
            <a:avLst/>
            <a:gdLst/>
            <a:ahLst/>
            <a:cxnLst/>
            <a:rect r="r" b="b" t="t" l="l"/>
            <a:pathLst>
              <a:path h="1536518" w="1492617">
                <a:moveTo>
                  <a:pt x="0" y="0"/>
                </a:moveTo>
                <a:lnTo>
                  <a:pt x="1492618" y="0"/>
                </a:lnTo>
                <a:lnTo>
                  <a:pt x="1492618" y="1536518"/>
                </a:lnTo>
                <a:lnTo>
                  <a:pt x="0" y="1536518"/>
                </a:lnTo>
                <a:lnTo>
                  <a:pt x="0" y="0"/>
                </a:lnTo>
                <a:close/>
              </a:path>
            </a:pathLst>
          </a:custGeom>
          <a:blipFill>
            <a:blip r:embed="rId4">
              <a:extLst>
                <a:ext uri="{96DAC541-7B7A-43D3-8B79-37D633B846F1}">
                  <asvg:svgBlip xmlns:asvg="http://schemas.microsoft.com/office/drawing/2016/SVG/main" r:embed="rId5"/>
                </a:ext>
              </a:extLst>
            </a:blip>
            <a:stretch>
              <a:fillRect l="-244847" t="-296347" r="-724937" b="-544619"/>
            </a:stretch>
          </a:blipFill>
        </p:spPr>
      </p:sp>
      <p:sp>
        <p:nvSpPr>
          <p:cNvPr name="Freeform 6" id="6"/>
          <p:cNvSpPr/>
          <p:nvPr/>
        </p:nvSpPr>
        <p:spPr>
          <a:xfrm flipH="false" flipV="false" rot="0">
            <a:off x="16115712" y="7866670"/>
            <a:ext cx="1492617" cy="1536518"/>
          </a:xfrm>
          <a:custGeom>
            <a:avLst/>
            <a:gdLst/>
            <a:ahLst/>
            <a:cxnLst/>
            <a:rect r="r" b="b" t="t" l="l"/>
            <a:pathLst>
              <a:path h="1536518" w="1492617">
                <a:moveTo>
                  <a:pt x="0" y="0"/>
                </a:moveTo>
                <a:lnTo>
                  <a:pt x="1492617" y="0"/>
                </a:lnTo>
                <a:lnTo>
                  <a:pt x="1492617" y="1536518"/>
                </a:lnTo>
                <a:lnTo>
                  <a:pt x="0" y="1536518"/>
                </a:lnTo>
                <a:lnTo>
                  <a:pt x="0" y="0"/>
                </a:lnTo>
                <a:close/>
              </a:path>
            </a:pathLst>
          </a:custGeom>
          <a:blipFill>
            <a:blip r:embed="rId6">
              <a:extLst>
                <a:ext uri="{96DAC541-7B7A-43D3-8B79-37D633B846F1}">
                  <asvg:svgBlip xmlns:asvg="http://schemas.microsoft.com/office/drawing/2016/SVG/main" r:embed="rId7"/>
                </a:ext>
              </a:extLst>
            </a:blip>
            <a:stretch>
              <a:fillRect l="-244847" t="-296347" r="-724937" b="-544619"/>
            </a:stretch>
          </a:blipFill>
        </p:spPr>
      </p:sp>
      <p:sp>
        <p:nvSpPr>
          <p:cNvPr name="Freeform 7" id="7"/>
          <p:cNvSpPr/>
          <p:nvPr/>
        </p:nvSpPr>
        <p:spPr>
          <a:xfrm flipH="false" flipV="false" rot="0">
            <a:off x="2093344" y="616318"/>
            <a:ext cx="999309" cy="1028700"/>
          </a:xfrm>
          <a:custGeom>
            <a:avLst/>
            <a:gdLst/>
            <a:ahLst/>
            <a:cxnLst/>
            <a:rect r="r" b="b" t="t" l="l"/>
            <a:pathLst>
              <a:path h="1028700" w="999309">
                <a:moveTo>
                  <a:pt x="0" y="0"/>
                </a:moveTo>
                <a:lnTo>
                  <a:pt x="999309" y="0"/>
                </a:lnTo>
                <a:lnTo>
                  <a:pt x="999309" y="1028700"/>
                </a:lnTo>
                <a:lnTo>
                  <a:pt x="0" y="1028700"/>
                </a:lnTo>
                <a:lnTo>
                  <a:pt x="0" y="0"/>
                </a:lnTo>
                <a:close/>
              </a:path>
            </a:pathLst>
          </a:custGeom>
          <a:blipFill>
            <a:blip r:embed="rId6">
              <a:extLst>
                <a:ext uri="{96DAC541-7B7A-43D3-8B79-37D633B846F1}">
                  <asvg:svgBlip xmlns:asvg="http://schemas.microsoft.com/office/drawing/2016/SVG/main" r:embed="rId7"/>
                </a:ext>
              </a:extLst>
            </a:blip>
            <a:stretch>
              <a:fillRect l="-244847" t="-296347" r="-724937" b="-544619"/>
            </a:stretch>
          </a:blipFill>
        </p:spPr>
      </p:sp>
      <p:sp>
        <p:nvSpPr>
          <p:cNvPr name="Freeform 8" id="8"/>
          <p:cNvSpPr/>
          <p:nvPr/>
        </p:nvSpPr>
        <p:spPr>
          <a:xfrm flipH="false" flipV="false" rot="0">
            <a:off x="0" y="6668847"/>
            <a:ext cx="1492617" cy="1536518"/>
          </a:xfrm>
          <a:custGeom>
            <a:avLst/>
            <a:gdLst/>
            <a:ahLst/>
            <a:cxnLst/>
            <a:rect r="r" b="b" t="t" l="l"/>
            <a:pathLst>
              <a:path h="1536518" w="1492617">
                <a:moveTo>
                  <a:pt x="0" y="0"/>
                </a:moveTo>
                <a:lnTo>
                  <a:pt x="1492617" y="0"/>
                </a:lnTo>
                <a:lnTo>
                  <a:pt x="1492617" y="1536518"/>
                </a:lnTo>
                <a:lnTo>
                  <a:pt x="0" y="1536518"/>
                </a:lnTo>
                <a:lnTo>
                  <a:pt x="0" y="0"/>
                </a:lnTo>
                <a:close/>
              </a:path>
            </a:pathLst>
          </a:custGeom>
          <a:blipFill>
            <a:blip r:embed="rId8">
              <a:extLst>
                <a:ext uri="{96DAC541-7B7A-43D3-8B79-37D633B846F1}">
                  <asvg:svgBlip xmlns:asvg="http://schemas.microsoft.com/office/drawing/2016/SVG/main" r:embed="rId9"/>
                </a:ext>
              </a:extLst>
            </a:blip>
            <a:stretch>
              <a:fillRect l="-244847" t="-296347" r="-724937" b="-544619"/>
            </a:stretch>
          </a:blipFill>
        </p:spPr>
      </p:sp>
      <p:sp>
        <p:nvSpPr>
          <p:cNvPr name="TextBox 9" id="9"/>
          <p:cNvSpPr txBox="true"/>
          <p:nvPr/>
        </p:nvSpPr>
        <p:spPr>
          <a:xfrm rot="0">
            <a:off x="1422601" y="1917977"/>
            <a:ext cx="4050290" cy="419962"/>
          </a:xfrm>
          <a:prstGeom prst="rect">
            <a:avLst/>
          </a:prstGeom>
        </p:spPr>
        <p:txBody>
          <a:bodyPr anchor="t" rtlCol="false" tIns="0" lIns="0" bIns="0" rIns="0">
            <a:spAutoFit/>
          </a:bodyPr>
          <a:lstStyle/>
          <a:p>
            <a:pPr algn="ctr">
              <a:lnSpc>
                <a:spcPts val="3247"/>
              </a:lnSpc>
              <a:spcBef>
                <a:spcPct val="0"/>
              </a:spcBef>
            </a:pPr>
            <a:r>
              <a:rPr lang="en-US" sz="2899">
                <a:solidFill>
                  <a:srgbClr val="000000"/>
                </a:solidFill>
                <a:latin typeface="Cabin Regular"/>
              </a:rPr>
              <a:t>TÌNH HÌNH KINH DOANH</a:t>
            </a:r>
          </a:p>
        </p:txBody>
      </p:sp>
      <p:sp>
        <p:nvSpPr>
          <p:cNvPr name="TextBox 10" id="10"/>
          <p:cNvSpPr txBox="true"/>
          <p:nvPr/>
        </p:nvSpPr>
        <p:spPr>
          <a:xfrm rot="0">
            <a:off x="873708" y="2406685"/>
            <a:ext cx="16385592" cy="3284185"/>
          </a:xfrm>
          <a:prstGeom prst="rect">
            <a:avLst/>
          </a:prstGeom>
        </p:spPr>
        <p:txBody>
          <a:bodyPr anchor="t" rtlCol="false" tIns="0" lIns="0" bIns="0" rIns="0">
            <a:spAutoFit/>
          </a:bodyPr>
          <a:lstStyle/>
          <a:p>
            <a:pPr algn="just" marL="604516" indent="-302258" lvl="1">
              <a:lnSpc>
                <a:spcPts val="4423"/>
              </a:lnSpc>
              <a:buFont typeface="Arial"/>
              <a:buChar char="•"/>
            </a:pPr>
            <a:r>
              <a:rPr lang="en-US" sz="2799" spc="50">
                <a:solidFill>
                  <a:srgbClr val="000000"/>
                </a:solidFill>
                <a:latin typeface="Cabin Regular"/>
              </a:rPr>
              <a:t>Từ tháng 8/2017 đến nay, tình hình kinh doanh có sự phát triển và tăng trưởng ổn định. Trung bình doanh thu đạt từ 1-1.2M mỗi tháng.  </a:t>
            </a:r>
          </a:p>
          <a:p>
            <a:pPr algn="just" marL="604516" indent="-302258" lvl="1">
              <a:lnSpc>
                <a:spcPts val="4423"/>
              </a:lnSpc>
              <a:buFont typeface="Arial"/>
              <a:buChar char="•"/>
            </a:pPr>
            <a:r>
              <a:rPr lang="en-US" sz="2799" spc="50">
                <a:solidFill>
                  <a:srgbClr val="000000"/>
                </a:solidFill>
                <a:latin typeface="Cabin Regular"/>
              </a:rPr>
              <a:t>Nhóm sản phẩm chiếm tỷ trọng cao thuộc về health_beauty, bed_bath_table, watch_gifts, computers_accessories, sport_leisure dao động từ 7.06%-8.76%</a:t>
            </a:r>
          </a:p>
          <a:p>
            <a:pPr algn="just" marL="604516" indent="-302258" lvl="1">
              <a:lnSpc>
                <a:spcPts val="4423"/>
              </a:lnSpc>
              <a:buFont typeface="Arial"/>
              <a:buChar char="•"/>
            </a:pPr>
            <a:r>
              <a:rPr lang="en-US" sz="2799" spc="50">
                <a:solidFill>
                  <a:srgbClr val="000000"/>
                </a:solidFill>
                <a:latin typeface="Cabin Regular"/>
              </a:rPr>
              <a:t>Ngược lại các nhóm có trung bình giá cao như computers, small_appliance_home_oven_and_coffee, home_appliance_2 thì có tỷ trọng bán hàng thấp với dưới 1%.</a:t>
            </a:r>
          </a:p>
        </p:txBody>
      </p:sp>
      <p:sp>
        <p:nvSpPr>
          <p:cNvPr name="TextBox 11" id="11"/>
          <p:cNvSpPr txBox="true"/>
          <p:nvPr/>
        </p:nvSpPr>
        <p:spPr>
          <a:xfrm rot="0">
            <a:off x="1308068" y="6473317"/>
            <a:ext cx="1784584" cy="410109"/>
          </a:xfrm>
          <a:prstGeom prst="rect">
            <a:avLst/>
          </a:prstGeom>
        </p:spPr>
        <p:txBody>
          <a:bodyPr anchor="t" rtlCol="false" tIns="0" lIns="0" bIns="0" rIns="0">
            <a:spAutoFit/>
          </a:bodyPr>
          <a:lstStyle/>
          <a:p>
            <a:pPr algn="ctr">
              <a:lnSpc>
                <a:spcPts val="3220"/>
              </a:lnSpc>
              <a:spcBef>
                <a:spcPct val="0"/>
              </a:spcBef>
            </a:pPr>
            <a:r>
              <a:rPr lang="en-US" sz="2875">
                <a:solidFill>
                  <a:srgbClr val="000000"/>
                </a:solidFill>
                <a:latin typeface="Cabin Regular"/>
              </a:rPr>
              <a:t>VẬN HÀNH</a:t>
            </a:r>
          </a:p>
        </p:txBody>
      </p:sp>
      <p:sp>
        <p:nvSpPr>
          <p:cNvPr name="TextBox 12" id="12"/>
          <p:cNvSpPr txBox="true"/>
          <p:nvPr/>
        </p:nvSpPr>
        <p:spPr>
          <a:xfrm rot="0">
            <a:off x="954714" y="6876836"/>
            <a:ext cx="16327993" cy="1548257"/>
          </a:xfrm>
          <a:prstGeom prst="rect">
            <a:avLst/>
          </a:prstGeom>
        </p:spPr>
        <p:txBody>
          <a:bodyPr anchor="t" rtlCol="false" tIns="0" lIns="0" bIns="0" rIns="0">
            <a:spAutoFit/>
          </a:bodyPr>
          <a:lstStyle/>
          <a:p>
            <a:pPr marL="604519" indent="-302260" lvl="1">
              <a:lnSpc>
                <a:spcPts val="4143"/>
              </a:lnSpc>
              <a:buFont typeface="Arial"/>
              <a:buChar char="•"/>
            </a:pPr>
            <a:r>
              <a:rPr lang="en-US" sz="2799">
                <a:solidFill>
                  <a:srgbClr val="000000"/>
                </a:solidFill>
                <a:latin typeface="Cabin Regular"/>
              </a:rPr>
              <a:t>Quy trình vận hành đã đầy đủ các bước cơ bản. purchase _ approve_delivery to carrier_ ship to customer. </a:t>
            </a:r>
          </a:p>
          <a:p>
            <a:pPr marL="604519" indent="-302260" lvl="1">
              <a:lnSpc>
                <a:spcPts val="4143"/>
              </a:lnSpc>
              <a:buFont typeface="Arial"/>
              <a:buChar char="•"/>
            </a:pPr>
            <a:r>
              <a:rPr lang="en-US" sz="2799">
                <a:solidFill>
                  <a:srgbClr val="000000"/>
                </a:solidFill>
                <a:latin typeface="Cabin Regular"/>
              </a:rPr>
              <a:t>Các dịch vụ thanh toán khá đa dạng, đáp ứng nhu cầu KH</a:t>
            </a:r>
          </a:p>
          <a:p>
            <a:pPr marL="604519" indent="-302260" lvl="1">
              <a:lnSpc>
                <a:spcPts val="4143"/>
              </a:lnSpc>
              <a:buFont typeface="Arial"/>
              <a:buChar char="•"/>
            </a:pPr>
            <a:r>
              <a:rPr lang="en-US" sz="2799">
                <a:solidFill>
                  <a:srgbClr val="000000"/>
                </a:solidFill>
                <a:latin typeface="Cabin Regular"/>
              </a:rPr>
              <a:t>Thời gian giao hàng cần được cải thiện hơn, vì còn 4.49% đơn hàng có hơn 60 ngày giao hàng.  </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CDFFD8">
                <a:alpha val="100000"/>
              </a:srgbClr>
            </a:gs>
            <a:gs pos="100000">
              <a:srgbClr val="94B9FF">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6692984" y="362409"/>
            <a:ext cx="1492617" cy="1536518"/>
          </a:xfrm>
          <a:custGeom>
            <a:avLst/>
            <a:gdLst/>
            <a:ahLst/>
            <a:cxnLst/>
            <a:rect r="r" b="b" t="t" l="l"/>
            <a:pathLst>
              <a:path h="1536518" w="1492617">
                <a:moveTo>
                  <a:pt x="0" y="0"/>
                </a:moveTo>
                <a:lnTo>
                  <a:pt x="1492618" y="0"/>
                </a:lnTo>
                <a:lnTo>
                  <a:pt x="1492618" y="1536518"/>
                </a:lnTo>
                <a:lnTo>
                  <a:pt x="0" y="1536518"/>
                </a:lnTo>
                <a:lnTo>
                  <a:pt x="0" y="0"/>
                </a:lnTo>
                <a:close/>
              </a:path>
            </a:pathLst>
          </a:custGeom>
          <a:blipFill>
            <a:blip r:embed="rId2">
              <a:extLst>
                <a:ext uri="{96DAC541-7B7A-43D3-8B79-37D633B846F1}">
                  <asvg:svgBlip xmlns:asvg="http://schemas.microsoft.com/office/drawing/2016/SVG/main" r:embed="rId3"/>
                </a:ext>
              </a:extLst>
            </a:blip>
            <a:stretch>
              <a:fillRect l="-244847" t="-296347" r="-724937" b="-544619"/>
            </a:stretch>
          </a:blipFill>
        </p:spPr>
      </p:sp>
      <p:sp>
        <p:nvSpPr>
          <p:cNvPr name="Freeform 3" id="3"/>
          <p:cNvSpPr/>
          <p:nvPr/>
        </p:nvSpPr>
        <p:spPr>
          <a:xfrm flipH="false" flipV="false" rot="0">
            <a:off x="9514434" y="4551130"/>
            <a:ext cx="1150890" cy="1184740"/>
          </a:xfrm>
          <a:custGeom>
            <a:avLst/>
            <a:gdLst/>
            <a:ahLst/>
            <a:cxnLst/>
            <a:rect r="r" b="b" t="t" l="l"/>
            <a:pathLst>
              <a:path h="1184740" w="1150890">
                <a:moveTo>
                  <a:pt x="0" y="0"/>
                </a:moveTo>
                <a:lnTo>
                  <a:pt x="1150890" y="0"/>
                </a:lnTo>
                <a:lnTo>
                  <a:pt x="1150890" y="1184740"/>
                </a:lnTo>
                <a:lnTo>
                  <a:pt x="0" y="1184740"/>
                </a:lnTo>
                <a:lnTo>
                  <a:pt x="0" y="0"/>
                </a:lnTo>
                <a:close/>
              </a:path>
            </a:pathLst>
          </a:custGeom>
          <a:blipFill>
            <a:blip r:embed="rId4">
              <a:extLst>
                <a:ext uri="{96DAC541-7B7A-43D3-8B79-37D633B846F1}">
                  <asvg:svgBlip xmlns:asvg="http://schemas.microsoft.com/office/drawing/2016/SVG/main" r:embed="rId5"/>
                </a:ext>
              </a:extLst>
            </a:blip>
            <a:stretch>
              <a:fillRect l="-244847" t="-296347" r="-724937" b="-544619"/>
            </a:stretch>
          </a:blipFill>
        </p:spPr>
      </p:sp>
      <p:sp>
        <p:nvSpPr>
          <p:cNvPr name="Freeform 4" id="4"/>
          <p:cNvSpPr/>
          <p:nvPr/>
        </p:nvSpPr>
        <p:spPr>
          <a:xfrm flipH="false" flipV="false" rot="0">
            <a:off x="15946676" y="7721782"/>
            <a:ext cx="1492617" cy="1536518"/>
          </a:xfrm>
          <a:custGeom>
            <a:avLst/>
            <a:gdLst/>
            <a:ahLst/>
            <a:cxnLst/>
            <a:rect r="r" b="b" t="t" l="l"/>
            <a:pathLst>
              <a:path h="1536518" w="1492617">
                <a:moveTo>
                  <a:pt x="0" y="0"/>
                </a:moveTo>
                <a:lnTo>
                  <a:pt x="1492617" y="0"/>
                </a:lnTo>
                <a:lnTo>
                  <a:pt x="1492617" y="1536518"/>
                </a:lnTo>
                <a:lnTo>
                  <a:pt x="0" y="1536518"/>
                </a:lnTo>
                <a:lnTo>
                  <a:pt x="0" y="0"/>
                </a:lnTo>
                <a:close/>
              </a:path>
            </a:pathLst>
          </a:custGeom>
          <a:blipFill>
            <a:blip r:embed="rId6">
              <a:extLst>
                <a:ext uri="{96DAC541-7B7A-43D3-8B79-37D633B846F1}">
                  <asvg:svgBlip xmlns:asvg="http://schemas.microsoft.com/office/drawing/2016/SVG/main" r:embed="rId7"/>
                </a:ext>
              </a:extLst>
            </a:blip>
            <a:stretch>
              <a:fillRect l="-244847" t="-296347" r="-724937" b="-544619"/>
            </a:stretch>
          </a:blipFill>
        </p:spPr>
      </p:sp>
      <p:sp>
        <p:nvSpPr>
          <p:cNvPr name="Freeform 5" id="5"/>
          <p:cNvSpPr/>
          <p:nvPr/>
        </p:nvSpPr>
        <p:spPr>
          <a:xfrm flipH="false" flipV="false" rot="0">
            <a:off x="2093344" y="616318"/>
            <a:ext cx="999309" cy="1028700"/>
          </a:xfrm>
          <a:custGeom>
            <a:avLst/>
            <a:gdLst/>
            <a:ahLst/>
            <a:cxnLst/>
            <a:rect r="r" b="b" t="t" l="l"/>
            <a:pathLst>
              <a:path h="1028700" w="999309">
                <a:moveTo>
                  <a:pt x="0" y="0"/>
                </a:moveTo>
                <a:lnTo>
                  <a:pt x="999309" y="0"/>
                </a:lnTo>
                <a:lnTo>
                  <a:pt x="999309" y="1028700"/>
                </a:lnTo>
                <a:lnTo>
                  <a:pt x="0" y="1028700"/>
                </a:lnTo>
                <a:lnTo>
                  <a:pt x="0" y="0"/>
                </a:lnTo>
                <a:close/>
              </a:path>
            </a:pathLst>
          </a:custGeom>
          <a:blipFill>
            <a:blip r:embed="rId6">
              <a:extLst>
                <a:ext uri="{96DAC541-7B7A-43D3-8B79-37D633B846F1}">
                  <asvg:svgBlip xmlns:asvg="http://schemas.microsoft.com/office/drawing/2016/SVG/main" r:embed="rId7"/>
                </a:ext>
              </a:extLst>
            </a:blip>
            <a:stretch>
              <a:fillRect l="-244847" t="-296347" r="-724937" b="-544619"/>
            </a:stretch>
          </a:blipFill>
        </p:spPr>
      </p:sp>
      <p:sp>
        <p:nvSpPr>
          <p:cNvPr name="Freeform 6" id="6"/>
          <p:cNvSpPr/>
          <p:nvPr/>
        </p:nvSpPr>
        <p:spPr>
          <a:xfrm flipH="false" flipV="false" rot="0">
            <a:off x="0" y="6668847"/>
            <a:ext cx="1492617" cy="1536518"/>
          </a:xfrm>
          <a:custGeom>
            <a:avLst/>
            <a:gdLst/>
            <a:ahLst/>
            <a:cxnLst/>
            <a:rect r="r" b="b" t="t" l="l"/>
            <a:pathLst>
              <a:path h="1536518" w="1492617">
                <a:moveTo>
                  <a:pt x="0" y="0"/>
                </a:moveTo>
                <a:lnTo>
                  <a:pt x="1492617" y="0"/>
                </a:lnTo>
                <a:lnTo>
                  <a:pt x="1492617" y="1536518"/>
                </a:lnTo>
                <a:lnTo>
                  <a:pt x="0" y="1536518"/>
                </a:lnTo>
                <a:lnTo>
                  <a:pt x="0" y="0"/>
                </a:lnTo>
                <a:close/>
              </a:path>
            </a:pathLst>
          </a:custGeom>
          <a:blipFill>
            <a:blip r:embed="rId8">
              <a:extLst>
                <a:ext uri="{96DAC541-7B7A-43D3-8B79-37D633B846F1}">
                  <asvg:svgBlip xmlns:asvg="http://schemas.microsoft.com/office/drawing/2016/SVG/main" r:embed="rId9"/>
                </a:ext>
              </a:extLst>
            </a:blip>
            <a:stretch>
              <a:fillRect l="-244847" t="-296347" r="-724937" b="-544619"/>
            </a:stretch>
          </a:blipFill>
        </p:spPr>
      </p:sp>
      <p:sp>
        <p:nvSpPr>
          <p:cNvPr name="Freeform 7" id="7"/>
          <p:cNvSpPr/>
          <p:nvPr/>
        </p:nvSpPr>
        <p:spPr>
          <a:xfrm flipH="false" flipV="false" rot="0">
            <a:off x="-318602" y="0"/>
            <a:ext cx="2129822" cy="3385554"/>
          </a:xfrm>
          <a:custGeom>
            <a:avLst/>
            <a:gdLst/>
            <a:ahLst/>
            <a:cxnLst/>
            <a:rect r="r" b="b" t="t" l="l"/>
            <a:pathLst>
              <a:path h="3385554" w="2129822">
                <a:moveTo>
                  <a:pt x="0" y="0"/>
                </a:moveTo>
                <a:lnTo>
                  <a:pt x="2129821" y="0"/>
                </a:lnTo>
                <a:lnTo>
                  <a:pt x="2129821" y="3385554"/>
                </a:lnTo>
                <a:lnTo>
                  <a:pt x="0" y="338555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16180531" y="6824197"/>
            <a:ext cx="2005070" cy="3331688"/>
          </a:xfrm>
          <a:custGeom>
            <a:avLst/>
            <a:gdLst/>
            <a:ahLst/>
            <a:cxnLst/>
            <a:rect r="r" b="b" t="t" l="l"/>
            <a:pathLst>
              <a:path h="3331688" w="2005070">
                <a:moveTo>
                  <a:pt x="0" y="0"/>
                </a:moveTo>
                <a:lnTo>
                  <a:pt x="2005071" y="0"/>
                </a:lnTo>
                <a:lnTo>
                  <a:pt x="2005071" y="3331688"/>
                </a:lnTo>
                <a:lnTo>
                  <a:pt x="0" y="3331688"/>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9" id="9"/>
          <p:cNvSpPr txBox="true"/>
          <p:nvPr/>
        </p:nvSpPr>
        <p:spPr>
          <a:xfrm rot="0">
            <a:off x="3496902" y="229979"/>
            <a:ext cx="11620658" cy="1229453"/>
          </a:xfrm>
          <a:prstGeom prst="rect">
            <a:avLst/>
          </a:prstGeom>
        </p:spPr>
        <p:txBody>
          <a:bodyPr anchor="t" rtlCol="false" tIns="0" lIns="0" bIns="0" rIns="0">
            <a:spAutoFit/>
          </a:bodyPr>
          <a:lstStyle/>
          <a:p>
            <a:pPr algn="ctr">
              <a:lnSpc>
                <a:spcPts val="9530"/>
              </a:lnSpc>
            </a:pPr>
            <a:r>
              <a:rPr lang="en-US" sz="8509">
                <a:solidFill>
                  <a:srgbClr val="000000"/>
                </a:solidFill>
                <a:latin typeface="Loubag Medium"/>
              </a:rPr>
              <a:t>Reccommendations</a:t>
            </a:r>
          </a:p>
        </p:txBody>
      </p:sp>
      <p:sp>
        <p:nvSpPr>
          <p:cNvPr name="TextBox 10" id="10"/>
          <p:cNvSpPr txBox="true"/>
          <p:nvPr/>
        </p:nvSpPr>
        <p:spPr>
          <a:xfrm rot="0">
            <a:off x="1263910" y="2154327"/>
            <a:ext cx="15061626" cy="7051587"/>
          </a:xfrm>
          <a:prstGeom prst="rect">
            <a:avLst/>
          </a:prstGeom>
        </p:spPr>
        <p:txBody>
          <a:bodyPr anchor="t" rtlCol="false" tIns="0" lIns="0" bIns="0" rIns="0">
            <a:spAutoFit/>
          </a:bodyPr>
          <a:lstStyle/>
          <a:p>
            <a:pPr marL="642267" indent="-321134" lvl="1">
              <a:lnSpc>
                <a:spcPts val="4670"/>
              </a:lnSpc>
              <a:buFont typeface="Arial"/>
              <a:buChar char="•"/>
            </a:pPr>
            <a:r>
              <a:rPr lang="en-US" sz="2974" spc="56">
                <a:solidFill>
                  <a:srgbClr val="000000"/>
                </a:solidFill>
                <a:latin typeface="Cabin Regular"/>
              </a:rPr>
              <a:t>Những KH mua cách đây hơn 6 tháng chiếm tỉ lệ cao nhất - 60%.</a:t>
            </a:r>
            <a:r>
              <a:rPr lang="en-US" sz="2974" spc="56">
                <a:solidFill>
                  <a:srgbClr val="000000"/>
                </a:solidFill>
                <a:latin typeface="Cabin Regular"/>
              </a:rPr>
              <a:t> chúng ta cần xem xét những KH này và yêu cầu bộ phân CSKH khảo sát để tìm ra nguyên nhân. </a:t>
            </a:r>
          </a:p>
          <a:p>
            <a:pPr marL="642267" indent="-321134" lvl="1">
              <a:lnSpc>
                <a:spcPts val="4670"/>
              </a:lnSpc>
              <a:buFont typeface="Arial"/>
              <a:buChar char="•"/>
            </a:pPr>
            <a:r>
              <a:rPr lang="en-US" sz="2974" spc="56">
                <a:solidFill>
                  <a:srgbClr val="000000"/>
                </a:solidFill>
                <a:latin typeface="Cabin Regular"/>
              </a:rPr>
              <a:t>Tập trung phát triển những mặt hàng có phân khúc giá thấp và trung bình, vì KH ở 2 phân khúc này chiếm tỉ trọng lớn. Các mặt hàng giá trị cao sẽ đi kèm với chi phí vận chuyển cao và thời gian thu hồi vốn chậm hơn (phân kỳ thanh toán dài hơn)</a:t>
            </a:r>
          </a:p>
          <a:p>
            <a:pPr marL="642267" indent="-321134" lvl="1">
              <a:lnSpc>
                <a:spcPts val="4670"/>
              </a:lnSpc>
              <a:buFont typeface="Arial"/>
              <a:buChar char="•"/>
            </a:pPr>
            <a:r>
              <a:rPr lang="en-US" sz="2974" spc="56">
                <a:solidFill>
                  <a:srgbClr val="000000"/>
                </a:solidFill>
                <a:latin typeface="Cabin Regular"/>
              </a:rPr>
              <a:t>Tập trung phát triển thị trường và thực hiện các chiến dịch marketing ở khu vực Nam Mỹ để tạo nên mạng lưới KH trung thành ở khu vực này.  </a:t>
            </a:r>
          </a:p>
          <a:p>
            <a:pPr marL="642267" indent="-321134" lvl="1">
              <a:lnSpc>
                <a:spcPts val="4670"/>
              </a:lnSpc>
              <a:buFont typeface="Arial"/>
              <a:buChar char="•"/>
            </a:pPr>
            <a:r>
              <a:rPr lang="en-US" sz="2974" spc="56">
                <a:solidFill>
                  <a:srgbClr val="000000"/>
                </a:solidFill>
                <a:latin typeface="Cabin Regular"/>
              </a:rPr>
              <a:t>Giảm thiểu Cash trong thanh toán để đảm bảo sự an toàn trong vận chuyển. Tập trung nhiều hơn vào thanh toán 1 lần hoặc thanh toán online để đảm bảo thu hồi vốn. </a:t>
            </a:r>
          </a:p>
          <a:p>
            <a:pPr marL="642267" indent="-321134" lvl="1">
              <a:lnSpc>
                <a:spcPts val="4670"/>
              </a:lnSpc>
              <a:buFont typeface="Arial"/>
              <a:buChar char="•"/>
            </a:pPr>
            <a:r>
              <a:rPr lang="en-US" sz="2974" spc="56">
                <a:solidFill>
                  <a:srgbClr val="000000"/>
                </a:solidFill>
                <a:latin typeface="Cabin Regular"/>
              </a:rPr>
              <a:t>Có thể cải thiện phần vận chuyển  (hợp tác với nhiều công ty vận chuyển, bổ sung kho trung chuyển cho các mặt hàng có thời gian vận chuyển cao) từ đó giúp cải thiện thời gian giao hàng để tăng sự hài lòng của KH</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CDFFD8">
                <a:alpha val="100000"/>
              </a:srgbClr>
            </a:gs>
            <a:gs pos="50000">
              <a:srgbClr val="1719ED">
                <a:alpha val="100000"/>
              </a:srgbClr>
            </a:gs>
            <a:gs pos="100000">
              <a:srgbClr val="E1E1FF">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1408465">
            <a:off x="5317292" y="-2172485"/>
            <a:ext cx="12692826" cy="14276185"/>
          </a:xfrm>
          <a:custGeom>
            <a:avLst/>
            <a:gdLst/>
            <a:ahLst/>
            <a:cxnLst/>
            <a:rect r="r" b="b" t="t" l="l"/>
            <a:pathLst>
              <a:path h="14276185" w="12692826">
                <a:moveTo>
                  <a:pt x="0" y="0"/>
                </a:moveTo>
                <a:lnTo>
                  <a:pt x="12692826" y="0"/>
                </a:lnTo>
                <a:lnTo>
                  <a:pt x="12692826" y="14276185"/>
                </a:lnTo>
                <a:lnTo>
                  <a:pt x="0" y="1427618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8121224" y="2925805"/>
            <a:ext cx="8171505" cy="2281722"/>
          </a:xfrm>
          <a:prstGeom prst="rect">
            <a:avLst/>
          </a:prstGeom>
        </p:spPr>
        <p:txBody>
          <a:bodyPr anchor="t" rtlCol="false" tIns="0" lIns="0" bIns="0" rIns="0">
            <a:spAutoFit/>
          </a:bodyPr>
          <a:lstStyle/>
          <a:p>
            <a:pPr algn="ctr">
              <a:lnSpc>
                <a:spcPts val="8978"/>
              </a:lnSpc>
            </a:pPr>
            <a:r>
              <a:rPr lang="en-US" sz="8016">
                <a:solidFill>
                  <a:srgbClr val="231F20"/>
                </a:solidFill>
                <a:latin typeface="Loubag Medium"/>
              </a:rPr>
              <a:t>Thank you for listening!</a:t>
            </a:r>
          </a:p>
        </p:txBody>
      </p:sp>
      <p:sp>
        <p:nvSpPr>
          <p:cNvPr name="TextBox 4" id="4"/>
          <p:cNvSpPr txBox="true"/>
          <p:nvPr/>
        </p:nvSpPr>
        <p:spPr>
          <a:xfrm rot="0">
            <a:off x="8235656" y="5810735"/>
            <a:ext cx="7942641" cy="351573"/>
          </a:xfrm>
          <a:prstGeom prst="rect">
            <a:avLst/>
          </a:prstGeom>
        </p:spPr>
        <p:txBody>
          <a:bodyPr anchor="t" rtlCol="false" tIns="0" lIns="0" bIns="0" rIns="0">
            <a:spAutoFit/>
          </a:bodyPr>
          <a:lstStyle/>
          <a:p>
            <a:pPr algn="ctr">
              <a:lnSpc>
                <a:spcPts val="2687"/>
              </a:lnSpc>
            </a:pPr>
            <a:r>
              <a:rPr lang="en-US" sz="2858">
                <a:solidFill>
                  <a:srgbClr val="231F20"/>
                </a:solidFill>
                <a:latin typeface="Nunito Bold"/>
              </a:rPr>
              <a:t>Don't hesitate to ask any questions!</a:t>
            </a:r>
          </a:p>
        </p:txBody>
      </p:sp>
      <p:sp>
        <p:nvSpPr>
          <p:cNvPr name="Freeform 5" id="5"/>
          <p:cNvSpPr/>
          <p:nvPr/>
        </p:nvSpPr>
        <p:spPr>
          <a:xfrm flipH="false" flipV="false" rot="0">
            <a:off x="225680" y="2859130"/>
            <a:ext cx="8118990" cy="11813346"/>
          </a:xfrm>
          <a:custGeom>
            <a:avLst/>
            <a:gdLst/>
            <a:ahLst/>
            <a:cxnLst/>
            <a:rect r="r" b="b" t="t" l="l"/>
            <a:pathLst>
              <a:path h="11813346" w="8118990">
                <a:moveTo>
                  <a:pt x="0" y="0"/>
                </a:moveTo>
                <a:lnTo>
                  <a:pt x="8118990" y="0"/>
                </a:lnTo>
                <a:lnTo>
                  <a:pt x="8118990" y="11813346"/>
                </a:lnTo>
                <a:lnTo>
                  <a:pt x="0" y="1181334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5168344" y="1362115"/>
            <a:ext cx="972008" cy="1000596"/>
          </a:xfrm>
          <a:custGeom>
            <a:avLst/>
            <a:gdLst/>
            <a:ahLst/>
            <a:cxnLst/>
            <a:rect r="r" b="b" t="t" l="l"/>
            <a:pathLst>
              <a:path h="1000596" w="972008">
                <a:moveTo>
                  <a:pt x="0" y="0"/>
                </a:moveTo>
                <a:lnTo>
                  <a:pt x="972008" y="0"/>
                </a:lnTo>
                <a:lnTo>
                  <a:pt x="972008" y="1000597"/>
                </a:lnTo>
                <a:lnTo>
                  <a:pt x="0" y="1000597"/>
                </a:lnTo>
                <a:lnTo>
                  <a:pt x="0" y="0"/>
                </a:lnTo>
                <a:close/>
              </a:path>
            </a:pathLst>
          </a:custGeom>
          <a:blipFill>
            <a:blip r:embed="rId6">
              <a:extLst>
                <a:ext uri="{96DAC541-7B7A-43D3-8B79-37D633B846F1}">
                  <asvg:svgBlip xmlns:asvg="http://schemas.microsoft.com/office/drawing/2016/SVG/main" r:embed="rId7"/>
                </a:ext>
              </a:extLst>
            </a:blip>
            <a:stretch>
              <a:fillRect l="-244847" t="-296347" r="-724937" b="-544619"/>
            </a:stretch>
          </a:blipFill>
        </p:spPr>
      </p:sp>
      <p:sp>
        <p:nvSpPr>
          <p:cNvPr name="Freeform 7" id="7"/>
          <p:cNvSpPr/>
          <p:nvPr/>
        </p:nvSpPr>
        <p:spPr>
          <a:xfrm flipH="false" flipV="false" rot="0">
            <a:off x="1506531" y="3080137"/>
            <a:ext cx="1492617" cy="1536518"/>
          </a:xfrm>
          <a:custGeom>
            <a:avLst/>
            <a:gdLst/>
            <a:ahLst/>
            <a:cxnLst/>
            <a:rect r="r" b="b" t="t" l="l"/>
            <a:pathLst>
              <a:path h="1536518" w="1492617">
                <a:moveTo>
                  <a:pt x="0" y="0"/>
                </a:moveTo>
                <a:lnTo>
                  <a:pt x="1492617" y="0"/>
                </a:lnTo>
                <a:lnTo>
                  <a:pt x="1492617" y="1536518"/>
                </a:lnTo>
                <a:lnTo>
                  <a:pt x="0" y="1536518"/>
                </a:lnTo>
                <a:lnTo>
                  <a:pt x="0" y="0"/>
                </a:lnTo>
                <a:close/>
              </a:path>
            </a:pathLst>
          </a:custGeom>
          <a:blipFill>
            <a:blip r:embed="rId8">
              <a:extLst>
                <a:ext uri="{96DAC541-7B7A-43D3-8B79-37D633B846F1}">
                  <asvg:svgBlip xmlns:asvg="http://schemas.microsoft.com/office/drawing/2016/SVG/main" r:embed="rId9"/>
                </a:ext>
              </a:extLst>
            </a:blip>
            <a:stretch>
              <a:fillRect l="-244847" t="-296347" r="-724937" b="-544619"/>
            </a:stretch>
          </a:blipFill>
        </p:spPr>
      </p:sp>
      <p:sp>
        <p:nvSpPr>
          <p:cNvPr name="Freeform 8" id="8"/>
          <p:cNvSpPr/>
          <p:nvPr/>
        </p:nvSpPr>
        <p:spPr>
          <a:xfrm flipH="false" flipV="false" rot="0">
            <a:off x="16512991" y="8490041"/>
            <a:ext cx="1492617" cy="1536518"/>
          </a:xfrm>
          <a:custGeom>
            <a:avLst/>
            <a:gdLst/>
            <a:ahLst/>
            <a:cxnLst/>
            <a:rect r="r" b="b" t="t" l="l"/>
            <a:pathLst>
              <a:path h="1536518" w="1492617">
                <a:moveTo>
                  <a:pt x="0" y="0"/>
                </a:moveTo>
                <a:lnTo>
                  <a:pt x="1492618" y="0"/>
                </a:lnTo>
                <a:lnTo>
                  <a:pt x="1492618" y="1536518"/>
                </a:lnTo>
                <a:lnTo>
                  <a:pt x="0" y="1536518"/>
                </a:lnTo>
                <a:lnTo>
                  <a:pt x="0" y="0"/>
                </a:lnTo>
                <a:close/>
              </a:path>
            </a:pathLst>
          </a:custGeom>
          <a:blipFill>
            <a:blip r:embed="rId8">
              <a:extLst>
                <a:ext uri="{96DAC541-7B7A-43D3-8B79-37D633B846F1}">
                  <asvg:svgBlip xmlns:asvg="http://schemas.microsoft.com/office/drawing/2016/SVG/main" r:embed="rId9"/>
                </a:ext>
              </a:extLst>
            </a:blip>
            <a:stretch>
              <a:fillRect l="-244847" t="-296347" r="-724937" b="-544619"/>
            </a:stretch>
          </a:blipFill>
        </p:spPr>
      </p:sp>
      <p:sp>
        <p:nvSpPr>
          <p:cNvPr name="Freeform 9" id="9"/>
          <p:cNvSpPr/>
          <p:nvPr/>
        </p:nvSpPr>
        <p:spPr>
          <a:xfrm flipH="false" flipV="false" rot="0">
            <a:off x="534523" y="361519"/>
            <a:ext cx="972008" cy="1000596"/>
          </a:xfrm>
          <a:custGeom>
            <a:avLst/>
            <a:gdLst/>
            <a:ahLst/>
            <a:cxnLst/>
            <a:rect r="r" b="b" t="t" l="l"/>
            <a:pathLst>
              <a:path h="1000596" w="972008">
                <a:moveTo>
                  <a:pt x="0" y="0"/>
                </a:moveTo>
                <a:lnTo>
                  <a:pt x="972008" y="0"/>
                </a:lnTo>
                <a:lnTo>
                  <a:pt x="972008" y="1000596"/>
                </a:lnTo>
                <a:lnTo>
                  <a:pt x="0" y="1000596"/>
                </a:lnTo>
                <a:lnTo>
                  <a:pt x="0" y="0"/>
                </a:lnTo>
                <a:close/>
              </a:path>
            </a:pathLst>
          </a:custGeom>
          <a:blipFill>
            <a:blip r:embed="rId10">
              <a:extLst>
                <a:ext uri="{96DAC541-7B7A-43D3-8B79-37D633B846F1}">
                  <asvg:svgBlip xmlns:asvg="http://schemas.microsoft.com/office/drawing/2016/SVG/main" r:embed="rId11"/>
                </a:ext>
              </a:extLst>
            </a:blip>
            <a:stretch>
              <a:fillRect l="-244847" t="-296347" r="-724937" b="-544619"/>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CDFFD8">
                <a:alpha val="100000"/>
              </a:srgbClr>
            </a:gs>
            <a:gs pos="50000">
              <a:srgbClr val="94B9FF">
                <a:alpha val="100000"/>
              </a:srgbClr>
            </a:gs>
            <a:gs pos="100000">
              <a:srgbClr val="7393CF">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1983307">
            <a:off x="984489" y="-4378695"/>
            <a:ext cx="17919847" cy="20155247"/>
          </a:xfrm>
          <a:custGeom>
            <a:avLst/>
            <a:gdLst/>
            <a:ahLst/>
            <a:cxnLst/>
            <a:rect r="r" b="b" t="t" l="l"/>
            <a:pathLst>
              <a:path h="20155247" w="17919847">
                <a:moveTo>
                  <a:pt x="0" y="0"/>
                </a:moveTo>
                <a:lnTo>
                  <a:pt x="17919848" y="0"/>
                </a:lnTo>
                <a:lnTo>
                  <a:pt x="17919848" y="20155247"/>
                </a:lnTo>
                <a:lnTo>
                  <a:pt x="0" y="2015524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6108410" y="242713"/>
            <a:ext cx="1150890" cy="1184740"/>
          </a:xfrm>
          <a:custGeom>
            <a:avLst/>
            <a:gdLst/>
            <a:ahLst/>
            <a:cxnLst/>
            <a:rect r="r" b="b" t="t" l="l"/>
            <a:pathLst>
              <a:path h="1184740" w="1150890">
                <a:moveTo>
                  <a:pt x="0" y="0"/>
                </a:moveTo>
                <a:lnTo>
                  <a:pt x="1150890" y="0"/>
                </a:lnTo>
                <a:lnTo>
                  <a:pt x="1150890" y="1184740"/>
                </a:lnTo>
                <a:lnTo>
                  <a:pt x="0" y="1184740"/>
                </a:lnTo>
                <a:lnTo>
                  <a:pt x="0" y="0"/>
                </a:lnTo>
                <a:close/>
              </a:path>
            </a:pathLst>
          </a:custGeom>
          <a:blipFill>
            <a:blip r:embed="rId4">
              <a:extLst>
                <a:ext uri="{96DAC541-7B7A-43D3-8B79-37D633B846F1}">
                  <asvg:svgBlip xmlns:asvg="http://schemas.microsoft.com/office/drawing/2016/SVG/main" r:embed="rId5"/>
                </a:ext>
              </a:extLst>
            </a:blip>
            <a:stretch>
              <a:fillRect l="-244847" t="-296347" r="-724937" b="-544619"/>
            </a:stretch>
          </a:blipFill>
        </p:spPr>
      </p:sp>
      <p:sp>
        <p:nvSpPr>
          <p:cNvPr name="Freeform 4" id="4"/>
          <p:cNvSpPr/>
          <p:nvPr/>
        </p:nvSpPr>
        <p:spPr>
          <a:xfrm flipH="false" flipV="false" rot="0">
            <a:off x="282391" y="8176725"/>
            <a:ext cx="1492617" cy="1536518"/>
          </a:xfrm>
          <a:custGeom>
            <a:avLst/>
            <a:gdLst/>
            <a:ahLst/>
            <a:cxnLst/>
            <a:rect r="r" b="b" t="t" l="l"/>
            <a:pathLst>
              <a:path h="1536518" w="1492617">
                <a:moveTo>
                  <a:pt x="0" y="0"/>
                </a:moveTo>
                <a:lnTo>
                  <a:pt x="1492618" y="0"/>
                </a:lnTo>
                <a:lnTo>
                  <a:pt x="1492618" y="1536518"/>
                </a:lnTo>
                <a:lnTo>
                  <a:pt x="0" y="1536518"/>
                </a:lnTo>
                <a:lnTo>
                  <a:pt x="0" y="0"/>
                </a:lnTo>
                <a:close/>
              </a:path>
            </a:pathLst>
          </a:custGeom>
          <a:blipFill>
            <a:blip r:embed="rId6">
              <a:extLst>
                <a:ext uri="{96DAC541-7B7A-43D3-8B79-37D633B846F1}">
                  <asvg:svgBlip xmlns:asvg="http://schemas.microsoft.com/office/drawing/2016/SVG/main" r:embed="rId7"/>
                </a:ext>
              </a:extLst>
            </a:blip>
            <a:stretch>
              <a:fillRect l="-244847" t="-296347" r="-724937" b="-544619"/>
            </a:stretch>
          </a:blipFill>
        </p:spPr>
      </p:sp>
      <p:sp>
        <p:nvSpPr>
          <p:cNvPr name="Freeform 5" id="5"/>
          <p:cNvSpPr/>
          <p:nvPr/>
        </p:nvSpPr>
        <p:spPr>
          <a:xfrm flipH="false" flipV="false" rot="0">
            <a:off x="1370427" y="436330"/>
            <a:ext cx="1150890" cy="1184740"/>
          </a:xfrm>
          <a:custGeom>
            <a:avLst/>
            <a:gdLst/>
            <a:ahLst/>
            <a:cxnLst/>
            <a:rect r="r" b="b" t="t" l="l"/>
            <a:pathLst>
              <a:path h="1184740" w="1150890">
                <a:moveTo>
                  <a:pt x="0" y="0"/>
                </a:moveTo>
                <a:lnTo>
                  <a:pt x="1150890" y="0"/>
                </a:lnTo>
                <a:lnTo>
                  <a:pt x="1150890" y="1184740"/>
                </a:lnTo>
                <a:lnTo>
                  <a:pt x="0" y="1184740"/>
                </a:lnTo>
                <a:lnTo>
                  <a:pt x="0" y="0"/>
                </a:lnTo>
                <a:close/>
              </a:path>
            </a:pathLst>
          </a:custGeom>
          <a:blipFill>
            <a:blip r:embed="rId8">
              <a:extLst>
                <a:ext uri="{96DAC541-7B7A-43D3-8B79-37D633B846F1}">
                  <asvg:svgBlip xmlns:asvg="http://schemas.microsoft.com/office/drawing/2016/SVG/main" r:embed="rId9"/>
                </a:ext>
              </a:extLst>
            </a:blip>
            <a:stretch>
              <a:fillRect l="-244847" t="-296347" r="-724937" b="-544619"/>
            </a:stretch>
          </a:blipFill>
        </p:spPr>
      </p:sp>
      <p:sp>
        <p:nvSpPr>
          <p:cNvPr name="Freeform 6" id="6"/>
          <p:cNvSpPr/>
          <p:nvPr/>
        </p:nvSpPr>
        <p:spPr>
          <a:xfrm flipH="false" flipV="false" rot="0">
            <a:off x="2325697" y="5143500"/>
            <a:ext cx="1196714" cy="1231912"/>
          </a:xfrm>
          <a:custGeom>
            <a:avLst/>
            <a:gdLst/>
            <a:ahLst/>
            <a:cxnLst/>
            <a:rect r="r" b="b" t="t" l="l"/>
            <a:pathLst>
              <a:path h="1231912" w="1196714">
                <a:moveTo>
                  <a:pt x="0" y="0"/>
                </a:moveTo>
                <a:lnTo>
                  <a:pt x="1196714" y="0"/>
                </a:lnTo>
                <a:lnTo>
                  <a:pt x="1196714" y="1231912"/>
                </a:lnTo>
                <a:lnTo>
                  <a:pt x="0" y="1231912"/>
                </a:lnTo>
                <a:lnTo>
                  <a:pt x="0" y="0"/>
                </a:lnTo>
                <a:close/>
              </a:path>
            </a:pathLst>
          </a:custGeom>
          <a:blipFill>
            <a:blip r:embed="rId10">
              <a:extLst>
                <a:ext uri="{96DAC541-7B7A-43D3-8B79-37D633B846F1}">
                  <asvg:svgBlip xmlns:asvg="http://schemas.microsoft.com/office/drawing/2016/SVG/main" r:embed="rId11"/>
                </a:ext>
              </a:extLst>
            </a:blip>
            <a:stretch>
              <a:fillRect l="-244847" t="-296347" r="-724937" b="-544619"/>
            </a:stretch>
          </a:blipFill>
        </p:spPr>
      </p:sp>
      <p:sp>
        <p:nvSpPr>
          <p:cNvPr name="TextBox 7" id="7"/>
          <p:cNvSpPr txBox="true"/>
          <p:nvPr/>
        </p:nvSpPr>
        <p:spPr>
          <a:xfrm rot="0">
            <a:off x="4276638" y="309388"/>
            <a:ext cx="9734725" cy="1228621"/>
          </a:xfrm>
          <a:prstGeom prst="rect">
            <a:avLst/>
          </a:prstGeom>
        </p:spPr>
        <p:txBody>
          <a:bodyPr anchor="t" rtlCol="false" tIns="0" lIns="0" bIns="0" rIns="0">
            <a:spAutoFit/>
          </a:bodyPr>
          <a:lstStyle/>
          <a:p>
            <a:pPr algn="ctr">
              <a:lnSpc>
                <a:spcPts val="9530"/>
              </a:lnSpc>
            </a:pPr>
            <a:r>
              <a:rPr lang="en-US" sz="8509">
                <a:solidFill>
                  <a:srgbClr val="231F20"/>
                </a:solidFill>
                <a:latin typeface="Loubag Medium"/>
              </a:rPr>
              <a:t>Introduction</a:t>
            </a:r>
          </a:p>
        </p:txBody>
      </p:sp>
      <p:sp>
        <p:nvSpPr>
          <p:cNvPr name="Freeform 8" id="8"/>
          <p:cNvSpPr/>
          <p:nvPr/>
        </p:nvSpPr>
        <p:spPr>
          <a:xfrm flipH="false" flipV="false" rot="0">
            <a:off x="15161055" y="5091170"/>
            <a:ext cx="3126945" cy="5195830"/>
          </a:xfrm>
          <a:custGeom>
            <a:avLst/>
            <a:gdLst/>
            <a:ahLst/>
            <a:cxnLst/>
            <a:rect r="r" b="b" t="t" l="l"/>
            <a:pathLst>
              <a:path h="5195830" w="3126945">
                <a:moveTo>
                  <a:pt x="0" y="0"/>
                </a:moveTo>
                <a:lnTo>
                  <a:pt x="3126945" y="0"/>
                </a:lnTo>
                <a:lnTo>
                  <a:pt x="3126945" y="5195830"/>
                </a:lnTo>
                <a:lnTo>
                  <a:pt x="0" y="519583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9" id="9"/>
          <p:cNvSpPr txBox="true"/>
          <p:nvPr/>
        </p:nvSpPr>
        <p:spPr>
          <a:xfrm rot="0">
            <a:off x="3615931" y="2433966"/>
            <a:ext cx="12492478" cy="2657204"/>
          </a:xfrm>
          <a:prstGeom prst="rect">
            <a:avLst/>
          </a:prstGeom>
        </p:spPr>
        <p:txBody>
          <a:bodyPr anchor="t" rtlCol="false" tIns="0" lIns="0" bIns="0" rIns="0">
            <a:spAutoFit/>
          </a:bodyPr>
          <a:lstStyle/>
          <a:p>
            <a:pPr>
              <a:lnSpc>
                <a:spcPts val="4200"/>
              </a:lnSpc>
            </a:pPr>
            <a:r>
              <a:rPr lang="en-US" sz="3000">
                <a:solidFill>
                  <a:srgbClr val="231F20"/>
                </a:solidFill>
                <a:latin typeface="Cabin Regular"/>
              </a:rPr>
              <a:t>Báo cáo thể hiện: </a:t>
            </a:r>
          </a:p>
          <a:p>
            <a:pPr marL="647702" indent="-323851" lvl="1">
              <a:lnSpc>
                <a:spcPts val="4200"/>
              </a:lnSpc>
              <a:buFont typeface="Arial"/>
              <a:buChar char="•"/>
            </a:pPr>
            <a:r>
              <a:rPr lang="en-US" sz="3000">
                <a:solidFill>
                  <a:srgbClr val="231F20"/>
                </a:solidFill>
                <a:latin typeface="Cabin Regular"/>
              </a:rPr>
              <a:t>Tình hình kinh doanh mảng e-commerce đa lĩnh vực từ 2016- tháng 9 2018 với chi tiết về dịch vụ, sản phẩn, khách hàng, tổng thể</a:t>
            </a:r>
          </a:p>
          <a:p>
            <a:pPr marL="647702" indent="-323851" lvl="1">
              <a:lnSpc>
                <a:spcPts val="4200"/>
              </a:lnSpc>
              <a:buFont typeface="Arial"/>
              <a:buChar char="•"/>
            </a:pPr>
            <a:r>
              <a:rPr lang="en-US" sz="3000">
                <a:solidFill>
                  <a:srgbClr val="231F20"/>
                </a:solidFill>
                <a:latin typeface="Cabin Regular"/>
              </a:rPr>
              <a:t>Đề xuất lĩnh vực (areas) mà công ty có thể cải thiện. </a:t>
            </a:r>
          </a:p>
          <a:p>
            <a:pPr>
              <a:lnSpc>
                <a:spcPts val="4200"/>
              </a:lnSpc>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CDFFD8">
                <a:alpha val="100000"/>
              </a:srgbClr>
            </a:gs>
            <a:gs pos="100000">
              <a:srgbClr val="94B9FF">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1983307">
            <a:off x="-1980038" y="-3384061"/>
            <a:ext cx="6017476" cy="6768122"/>
          </a:xfrm>
          <a:custGeom>
            <a:avLst/>
            <a:gdLst/>
            <a:ahLst/>
            <a:cxnLst/>
            <a:rect r="r" b="b" t="t" l="l"/>
            <a:pathLst>
              <a:path h="6768122" w="6017476">
                <a:moveTo>
                  <a:pt x="0" y="0"/>
                </a:moveTo>
                <a:lnTo>
                  <a:pt x="6017476" y="0"/>
                </a:lnTo>
                <a:lnTo>
                  <a:pt x="6017476" y="6768122"/>
                </a:lnTo>
                <a:lnTo>
                  <a:pt x="0" y="676812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6108410" y="242713"/>
            <a:ext cx="1150890" cy="1184740"/>
          </a:xfrm>
          <a:custGeom>
            <a:avLst/>
            <a:gdLst/>
            <a:ahLst/>
            <a:cxnLst/>
            <a:rect r="r" b="b" t="t" l="l"/>
            <a:pathLst>
              <a:path h="1184740" w="1150890">
                <a:moveTo>
                  <a:pt x="0" y="0"/>
                </a:moveTo>
                <a:lnTo>
                  <a:pt x="1150890" y="0"/>
                </a:lnTo>
                <a:lnTo>
                  <a:pt x="1150890" y="1184740"/>
                </a:lnTo>
                <a:lnTo>
                  <a:pt x="0" y="1184740"/>
                </a:lnTo>
                <a:lnTo>
                  <a:pt x="0" y="0"/>
                </a:lnTo>
                <a:close/>
              </a:path>
            </a:pathLst>
          </a:custGeom>
          <a:blipFill>
            <a:blip r:embed="rId4">
              <a:extLst>
                <a:ext uri="{96DAC541-7B7A-43D3-8B79-37D633B846F1}">
                  <asvg:svgBlip xmlns:asvg="http://schemas.microsoft.com/office/drawing/2016/SVG/main" r:embed="rId5"/>
                </a:ext>
              </a:extLst>
            </a:blip>
            <a:stretch>
              <a:fillRect l="-244847" t="-296347" r="-724937" b="-544619"/>
            </a:stretch>
          </a:blipFill>
        </p:spPr>
      </p:sp>
      <p:sp>
        <p:nvSpPr>
          <p:cNvPr name="Freeform 4" id="4"/>
          <p:cNvSpPr/>
          <p:nvPr/>
        </p:nvSpPr>
        <p:spPr>
          <a:xfrm flipH="false" flipV="false" rot="0">
            <a:off x="282391" y="8176725"/>
            <a:ext cx="1492617" cy="1536518"/>
          </a:xfrm>
          <a:custGeom>
            <a:avLst/>
            <a:gdLst/>
            <a:ahLst/>
            <a:cxnLst/>
            <a:rect r="r" b="b" t="t" l="l"/>
            <a:pathLst>
              <a:path h="1536518" w="1492617">
                <a:moveTo>
                  <a:pt x="0" y="0"/>
                </a:moveTo>
                <a:lnTo>
                  <a:pt x="1492618" y="0"/>
                </a:lnTo>
                <a:lnTo>
                  <a:pt x="1492618" y="1536518"/>
                </a:lnTo>
                <a:lnTo>
                  <a:pt x="0" y="1536518"/>
                </a:lnTo>
                <a:lnTo>
                  <a:pt x="0" y="0"/>
                </a:lnTo>
                <a:close/>
              </a:path>
            </a:pathLst>
          </a:custGeom>
          <a:blipFill>
            <a:blip r:embed="rId6">
              <a:extLst>
                <a:ext uri="{96DAC541-7B7A-43D3-8B79-37D633B846F1}">
                  <asvg:svgBlip xmlns:asvg="http://schemas.microsoft.com/office/drawing/2016/SVG/main" r:embed="rId7"/>
                </a:ext>
              </a:extLst>
            </a:blip>
            <a:stretch>
              <a:fillRect l="-244847" t="-296347" r="-724937" b="-544619"/>
            </a:stretch>
          </a:blipFill>
        </p:spPr>
      </p:sp>
      <p:sp>
        <p:nvSpPr>
          <p:cNvPr name="Freeform 5" id="5"/>
          <p:cNvSpPr/>
          <p:nvPr/>
        </p:nvSpPr>
        <p:spPr>
          <a:xfrm flipH="false" flipV="false" rot="0">
            <a:off x="1370427" y="436330"/>
            <a:ext cx="1150890" cy="1184740"/>
          </a:xfrm>
          <a:custGeom>
            <a:avLst/>
            <a:gdLst/>
            <a:ahLst/>
            <a:cxnLst/>
            <a:rect r="r" b="b" t="t" l="l"/>
            <a:pathLst>
              <a:path h="1184740" w="1150890">
                <a:moveTo>
                  <a:pt x="0" y="0"/>
                </a:moveTo>
                <a:lnTo>
                  <a:pt x="1150890" y="0"/>
                </a:lnTo>
                <a:lnTo>
                  <a:pt x="1150890" y="1184740"/>
                </a:lnTo>
                <a:lnTo>
                  <a:pt x="0" y="1184740"/>
                </a:lnTo>
                <a:lnTo>
                  <a:pt x="0" y="0"/>
                </a:lnTo>
                <a:close/>
              </a:path>
            </a:pathLst>
          </a:custGeom>
          <a:blipFill>
            <a:blip r:embed="rId8">
              <a:extLst>
                <a:ext uri="{96DAC541-7B7A-43D3-8B79-37D633B846F1}">
                  <asvg:svgBlip xmlns:asvg="http://schemas.microsoft.com/office/drawing/2016/SVG/main" r:embed="rId9"/>
                </a:ext>
              </a:extLst>
            </a:blip>
            <a:stretch>
              <a:fillRect l="-244847" t="-296347" r="-724937" b="-544619"/>
            </a:stretch>
          </a:blipFill>
        </p:spPr>
      </p:sp>
      <p:sp>
        <p:nvSpPr>
          <p:cNvPr name="Freeform 6" id="6"/>
          <p:cNvSpPr/>
          <p:nvPr/>
        </p:nvSpPr>
        <p:spPr>
          <a:xfrm flipH="false" flipV="false" rot="0">
            <a:off x="2325697" y="5143500"/>
            <a:ext cx="1196714" cy="1231912"/>
          </a:xfrm>
          <a:custGeom>
            <a:avLst/>
            <a:gdLst/>
            <a:ahLst/>
            <a:cxnLst/>
            <a:rect r="r" b="b" t="t" l="l"/>
            <a:pathLst>
              <a:path h="1231912" w="1196714">
                <a:moveTo>
                  <a:pt x="0" y="0"/>
                </a:moveTo>
                <a:lnTo>
                  <a:pt x="1196714" y="0"/>
                </a:lnTo>
                <a:lnTo>
                  <a:pt x="1196714" y="1231912"/>
                </a:lnTo>
                <a:lnTo>
                  <a:pt x="0" y="1231912"/>
                </a:lnTo>
                <a:lnTo>
                  <a:pt x="0" y="0"/>
                </a:lnTo>
                <a:close/>
              </a:path>
            </a:pathLst>
          </a:custGeom>
          <a:blipFill>
            <a:blip r:embed="rId10">
              <a:extLst>
                <a:ext uri="{96DAC541-7B7A-43D3-8B79-37D633B846F1}">
                  <asvg:svgBlip xmlns:asvg="http://schemas.microsoft.com/office/drawing/2016/SVG/main" r:embed="rId11"/>
                </a:ext>
              </a:extLst>
            </a:blip>
            <a:stretch>
              <a:fillRect l="-244847" t="-296347" r="-724937" b="-544619"/>
            </a:stretch>
          </a:blipFill>
        </p:spPr>
      </p:sp>
      <p:sp>
        <p:nvSpPr>
          <p:cNvPr name="Freeform 7" id="7"/>
          <p:cNvSpPr/>
          <p:nvPr/>
        </p:nvSpPr>
        <p:spPr>
          <a:xfrm flipH="false" flipV="false" rot="0">
            <a:off x="2521317" y="1731626"/>
            <a:ext cx="14046949" cy="8308162"/>
          </a:xfrm>
          <a:custGeom>
            <a:avLst/>
            <a:gdLst/>
            <a:ahLst/>
            <a:cxnLst/>
            <a:rect r="r" b="b" t="t" l="l"/>
            <a:pathLst>
              <a:path h="8308162" w="14046949">
                <a:moveTo>
                  <a:pt x="0" y="0"/>
                </a:moveTo>
                <a:lnTo>
                  <a:pt x="14046950" y="0"/>
                </a:lnTo>
                <a:lnTo>
                  <a:pt x="14046950" y="8308162"/>
                </a:lnTo>
                <a:lnTo>
                  <a:pt x="0" y="8308162"/>
                </a:lnTo>
                <a:lnTo>
                  <a:pt x="0" y="0"/>
                </a:lnTo>
                <a:close/>
              </a:path>
            </a:pathLst>
          </a:custGeom>
          <a:blipFill>
            <a:blip r:embed="rId12"/>
            <a:stretch>
              <a:fillRect l="-3286" t="-1188" r="-5425" b="0"/>
            </a:stretch>
          </a:blipFill>
        </p:spPr>
      </p:sp>
      <p:sp>
        <p:nvSpPr>
          <p:cNvPr name="TextBox 8" id="8"/>
          <p:cNvSpPr txBox="true"/>
          <p:nvPr/>
        </p:nvSpPr>
        <p:spPr>
          <a:xfrm rot="0">
            <a:off x="4276638" y="503005"/>
            <a:ext cx="9734725" cy="1229453"/>
          </a:xfrm>
          <a:prstGeom prst="rect">
            <a:avLst/>
          </a:prstGeom>
        </p:spPr>
        <p:txBody>
          <a:bodyPr anchor="t" rtlCol="false" tIns="0" lIns="0" bIns="0" rIns="0">
            <a:spAutoFit/>
          </a:bodyPr>
          <a:lstStyle/>
          <a:p>
            <a:pPr algn="ctr">
              <a:lnSpc>
                <a:spcPts val="9530"/>
              </a:lnSpc>
            </a:pPr>
            <a:r>
              <a:rPr lang="en-US" sz="8509" u="sng">
                <a:solidFill>
                  <a:srgbClr val="231F20"/>
                </a:solidFill>
                <a:latin typeface="Loubag Medium"/>
                <a:hlinkClick r:id="rId13" tooltip="https://xmind.works/share/JkUM173g"/>
              </a:rPr>
              <a:t>Questions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CDFFD8">
                <a:alpha val="100000"/>
              </a:srgbClr>
            </a:gs>
            <a:gs pos="100000">
              <a:srgbClr val="94B9FF">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1983307">
            <a:off x="-1980038" y="-3384061"/>
            <a:ext cx="6017476" cy="6768122"/>
          </a:xfrm>
          <a:custGeom>
            <a:avLst/>
            <a:gdLst/>
            <a:ahLst/>
            <a:cxnLst/>
            <a:rect r="r" b="b" t="t" l="l"/>
            <a:pathLst>
              <a:path h="6768122" w="6017476">
                <a:moveTo>
                  <a:pt x="0" y="0"/>
                </a:moveTo>
                <a:lnTo>
                  <a:pt x="6017476" y="0"/>
                </a:lnTo>
                <a:lnTo>
                  <a:pt x="6017476" y="6768122"/>
                </a:lnTo>
                <a:lnTo>
                  <a:pt x="0" y="676812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6108410" y="242713"/>
            <a:ext cx="1150890" cy="1184740"/>
          </a:xfrm>
          <a:custGeom>
            <a:avLst/>
            <a:gdLst/>
            <a:ahLst/>
            <a:cxnLst/>
            <a:rect r="r" b="b" t="t" l="l"/>
            <a:pathLst>
              <a:path h="1184740" w="1150890">
                <a:moveTo>
                  <a:pt x="0" y="0"/>
                </a:moveTo>
                <a:lnTo>
                  <a:pt x="1150890" y="0"/>
                </a:lnTo>
                <a:lnTo>
                  <a:pt x="1150890" y="1184740"/>
                </a:lnTo>
                <a:lnTo>
                  <a:pt x="0" y="1184740"/>
                </a:lnTo>
                <a:lnTo>
                  <a:pt x="0" y="0"/>
                </a:lnTo>
                <a:close/>
              </a:path>
            </a:pathLst>
          </a:custGeom>
          <a:blipFill>
            <a:blip r:embed="rId4">
              <a:extLst>
                <a:ext uri="{96DAC541-7B7A-43D3-8B79-37D633B846F1}">
                  <asvg:svgBlip xmlns:asvg="http://schemas.microsoft.com/office/drawing/2016/SVG/main" r:embed="rId5"/>
                </a:ext>
              </a:extLst>
            </a:blip>
            <a:stretch>
              <a:fillRect l="-244847" t="-296347" r="-724937" b="-544619"/>
            </a:stretch>
          </a:blipFill>
        </p:spPr>
      </p:sp>
      <p:sp>
        <p:nvSpPr>
          <p:cNvPr name="Freeform 4" id="4"/>
          <p:cNvSpPr/>
          <p:nvPr/>
        </p:nvSpPr>
        <p:spPr>
          <a:xfrm flipH="false" flipV="false" rot="0">
            <a:off x="282391" y="8176725"/>
            <a:ext cx="1492617" cy="1536518"/>
          </a:xfrm>
          <a:custGeom>
            <a:avLst/>
            <a:gdLst/>
            <a:ahLst/>
            <a:cxnLst/>
            <a:rect r="r" b="b" t="t" l="l"/>
            <a:pathLst>
              <a:path h="1536518" w="1492617">
                <a:moveTo>
                  <a:pt x="0" y="0"/>
                </a:moveTo>
                <a:lnTo>
                  <a:pt x="1492618" y="0"/>
                </a:lnTo>
                <a:lnTo>
                  <a:pt x="1492618" y="1536518"/>
                </a:lnTo>
                <a:lnTo>
                  <a:pt x="0" y="1536518"/>
                </a:lnTo>
                <a:lnTo>
                  <a:pt x="0" y="0"/>
                </a:lnTo>
                <a:close/>
              </a:path>
            </a:pathLst>
          </a:custGeom>
          <a:blipFill>
            <a:blip r:embed="rId6">
              <a:extLst>
                <a:ext uri="{96DAC541-7B7A-43D3-8B79-37D633B846F1}">
                  <asvg:svgBlip xmlns:asvg="http://schemas.microsoft.com/office/drawing/2016/SVG/main" r:embed="rId7"/>
                </a:ext>
              </a:extLst>
            </a:blip>
            <a:stretch>
              <a:fillRect l="-244847" t="-296347" r="-724937" b="-544619"/>
            </a:stretch>
          </a:blipFill>
        </p:spPr>
      </p:sp>
      <p:sp>
        <p:nvSpPr>
          <p:cNvPr name="Freeform 5" id="5"/>
          <p:cNvSpPr/>
          <p:nvPr/>
        </p:nvSpPr>
        <p:spPr>
          <a:xfrm flipH="false" flipV="false" rot="0">
            <a:off x="1370427" y="436330"/>
            <a:ext cx="1150890" cy="1184740"/>
          </a:xfrm>
          <a:custGeom>
            <a:avLst/>
            <a:gdLst/>
            <a:ahLst/>
            <a:cxnLst/>
            <a:rect r="r" b="b" t="t" l="l"/>
            <a:pathLst>
              <a:path h="1184740" w="1150890">
                <a:moveTo>
                  <a:pt x="0" y="0"/>
                </a:moveTo>
                <a:lnTo>
                  <a:pt x="1150890" y="0"/>
                </a:lnTo>
                <a:lnTo>
                  <a:pt x="1150890" y="1184740"/>
                </a:lnTo>
                <a:lnTo>
                  <a:pt x="0" y="1184740"/>
                </a:lnTo>
                <a:lnTo>
                  <a:pt x="0" y="0"/>
                </a:lnTo>
                <a:close/>
              </a:path>
            </a:pathLst>
          </a:custGeom>
          <a:blipFill>
            <a:blip r:embed="rId8">
              <a:extLst>
                <a:ext uri="{96DAC541-7B7A-43D3-8B79-37D633B846F1}">
                  <asvg:svgBlip xmlns:asvg="http://schemas.microsoft.com/office/drawing/2016/SVG/main" r:embed="rId9"/>
                </a:ext>
              </a:extLst>
            </a:blip>
            <a:stretch>
              <a:fillRect l="-244847" t="-296347" r="-724937" b="-544619"/>
            </a:stretch>
          </a:blipFill>
        </p:spPr>
      </p:sp>
      <p:sp>
        <p:nvSpPr>
          <p:cNvPr name="Freeform 6" id="6"/>
          <p:cNvSpPr/>
          <p:nvPr/>
        </p:nvSpPr>
        <p:spPr>
          <a:xfrm flipH="false" flipV="false" rot="0">
            <a:off x="2325697" y="5143500"/>
            <a:ext cx="1196714" cy="1231912"/>
          </a:xfrm>
          <a:custGeom>
            <a:avLst/>
            <a:gdLst/>
            <a:ahLst/>
            <a:cxnLst/>
            <a:rect r="r" b="b" t="t" l="l"/>
            <a:pathLst>
              <a:path h="1231912" w="1196714">
                <a:moveTo>
                  <a:pt x="0" y="0"/>
                </a:moveTo>
                <a:lnTo>
                  <a:pt x="1196714" y="0"/>
                </a:lnTo>
                <a:lnTo>
                  <a:pt x="1196714" y="1231912"/>
                </a:lnTo>
                <a:lnTo>
                  <a:pt x="0" y="1231912"/>
                </a:lnTo>
                <a:lnTo>
                  <a:pt x="0" y="0"/>
                </a:lnTo>
                <a:close/>
              </a:path>
            </a:pathLst>
          </a:custGeom>
          <a:blipFill>
            <a:blip r:embed="rId10">
              <a:extLst>
                <a:ext uri="{96DAC541-7B7A-43D3-8B79-37D633B846F1}">
                  <asvg:svgBlip xmlns:asvg="http://schemas.microsoft.com/office/drawing/2016/SVG/main" r:embed="rId11"/>
                </a:ext>
              </a:extLst>
            </a:blip>
            <a:stretch>
              <a:fillRect l="-244847" t="-296347" r="-724937" b="-544619"/>
            </a:stretch>
          </a:blipFill>
        </p:spPr>
      </p:sp>
      <p:sp>
        <p:nvSpPr>
          <p:cNvPr name="Freeform 7" id="7"/>
          <p:cNvSpPr/>
          <p:nvPr/>
        </p:nvSpPr>
        <p:spPr>
          <a:xfrm flipH="false" flipV="false" rot="0">
            <a:off x="3522411" y="2225220"/>
            <a:ext cx="11441937" cy="6719764"/>
          </a:xfrm>
          <a:custGeom>
            <a:avLst/>
            <a:gdLst/>
            <a:ahLst/>
            <a:cxnLst/>
            <a:rect r="r" b="b" t="t" l="l"/>
            <a:pathLst>
              <a:path h="6719764" w="11441937">
                <a:moveTo>
                  <a:pt x="0" y="0"/>
                </a:moveTo>
                <a:lnTo>
                  <a:pt x="11441937" y="0"/>
                </a:lnTo>
                <a:lnTo>
                  <a:pt x="11441937" y="6719764"/>
                </a:lnTo>
                <a:lnTo>
                  <a:pt x="0" y="6719764"/>
                </a:lnTo>
                <a:lnTo>
                  <a:pt x="0" y="0"/>
                </a:lnTo>
                <a:close/>
              </a:path>
            </a:pathLst>
          </a:custGeom>
          <a:blipFill>
            <a:blip r:embed="rId12"/>
            <a:stretch>
              <a:fillRect l="0" t="0" r="0" b="0"/>
            </a:stretch>
          </a:blipFill>
        </p:spPr>
      </p:sp>
      <p:sp>
        <p:nvSpPr>
          <p:cNvPr name="TextBox 8" id="8"/>
          <p:cNvSpPr txBox="true"/>
          <p:nvPr/>
        </p:nvSpPr>
        <p:spPr>
          <a:xfrm rot="0">
            <a:off x="4276638" y="503005"/>
            <a:ext cx="9734725" cy="1229453"/>
          </a:xfrm>
          <a:prstGeom prst="rect">
            <a:avLst/>
          </a:prstGeom>
        </p:spPr>
        <p:txBody>
          <a:bodyPr anchor="t" rtlCol="false" tIns="0" lIns="0" bIns="0" rIns="0">
            <a:spAutoFit/>
          </a:bodyPr>
          <a:lstStyle/>
          <a:p>
            <a:pPr algn="ctr">
              <a:lnSpc>
                <a:spcPts val="9530"/>
              </a:lnSpc>
            </a:pPr>
            <a:r>
              <a:rPr lang="en-US" sz="8509" u="sng">
                <a:solidFill>
                  <a:srgbClr val="231F20"/>
                </a:solidFill>
                <a:latin typeface="Loubag Medium"/>
                <a:hlinkClick r:id="rId13" tooltip="https://xmind.works/share/JkUM173g"/>
              </a:rPr>
              <a:t>Questions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CDFFD8">
                <a:alpha val="100000"/>
              </a:srgbClr>
            </a:gs>
            <a:gs pos="100000">
              <a:srgbClr val="94B9FF">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4143793" y="297682"/>
            <a:ext cx="1611461" cy="1462035"/>
          </a:xfrm>
          <a:custGeom>
            <a:avLst/>
            <a:gdLst/>
            <a:ahLst/>
            <a:cxnLst/>
            <a:rect r="r" b="b" t="t" l="l"/>
            <a:pathLst>
              <a:path h="1462035" w="1611461">
                <a:moveTo>
                  <a:pt x="0" y="0"/>
                </a:moveTo>
                <a:lnTo>
                  <a:pt x="1611461" y="0"/>
                </a:lnTo>
                <a:lnTo>
                  <a:pt x="1611461" y="1462036"/>
                </a:lnTo>
                <a:lnTo>
                  <a:pt x="0" y="146203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6483892" y="8937545"/>
            <a:ext cx="972008" cy="1000596"/>
          </a:xfrm>
          <a:custGeom>
            <a:avLst/>
            <a:gdLst/>
            <a:ahLst/>
            <a:cxnLst/>
            <a:rect r="r" b="b" t="t" l="l"/>
            <a:pathLst>
              <a:path h="1000596" w="972008">
                <a:moveTo>
                  <a:pt x="0" y="0"/>
                </a:moveTo>
                <a:lnTo>
                  <a:pt x="972008" y="0"/>
                </a:lnTo>
                <a:lnTo>
                  <a:pt x="972008" y="1000597"/>
                </a:lnTo>
                <a:lnTo>
                  <a:pt x="0" y="1000597"/>
                </a:lnTo>
                <a:lnTo>
                  <a:pt x="0" y="0"/>
                </a:lnTo>
                <a:close/>
              </a:path>
            </a:pathLst>
          </a:custGeom>
          <a:blipFill>
            <a:blip r:embed="rId4">
              <a:extLst>
                <a:ext uri="{96DAC541-7B7A-43D3-8B79-37D633B846F1}">
                  <asvg:svgBlip xmlns:asvg="http://schemas.microsoft.com/office/drawing/2016/SVG/main" r:embed="rId5"/>
                </a:ext>
              </a:extLst>
            </a:blip>
            <a:stretch>
              <a:fillRect l="-244847" t="-296347" r="-724937" b="-544619"/>
            </a:stretch>
          </a:blipFill>
        </p:spPr>
      </p:sp>
      <p:sp>
        <p:nvSpPr>
          <p:cNvPr name="Freeform 4" id="4"/>
          <p:cNvSpPr/>
          <p:nvPr/>
        </p:nvSpPr>
        <p:spPr>
          <a:xfrm flipH="false" flipV="false" rot="0">
            <a:off x="15963282" y="386382"/>
            <a:ext cx="1492617" cy="1536518"/>
          </a:xfrm>
          <a:custGeom>
            <a:avLst/>
            <a:gdLst/>
            <a:ahLst/>
            <a:cxnLst/>
            <a:rect r="r" b="b" t="t" l="l"/>
            <a:pathLst>
              <a:path h="1536518" w="1492617">
                <a:moveTo>
                  <a:pt x="0" y="0"/>
                </a:moveTo>
                <a:lnTo>
                  <a:pt x="1492618" y="0"/>
                </a:lnTo>
                <a:lnTo>
                  <a:pt x="1492618" y="1536518"/>
                </a:lnTo>
                <a:lnTo>
                  <a:pt x="0" y="1536518"/>
                </a:lnTo>
                <a:lnTo>
                  <a:pt x="0" y="0"/>
                </a:lnTo>
                <a:close/>
              </a:path>
            </a:pathLst>
          </a:custGeom>
          <a:blipFill>
            <a:blip r:embed="rId6">
              <a:extLst>
                <a:ext uri="{96DAC541-7B7A-43D3-8B79-37D633B846F1}">
                  <asvg:svgBlip xmlns:asvg="http://schemas.microsoft.com/office/drawing/2016/SVG/main" r:embed="rId7"/>
                </a:ext>
              </a:extLst>
            </a:blip>
            <a:stretch>
              <a:fillRect l="-244847" t="-296347" r="-724937" b="-544619"/>
            </a:stretch>
          </a:blipFill>
        </p:spPr>
      </p:sp>
      <p:sp>
        <p:nvSpPr>
          <p:cNvPr name="Freeform 5" id="5"/>
          <p:cNvSpPr/>
          <p:nvPr/>
        </p:nvSpPr>
        <p:spPr>
          <a:xfrm flipH="false" flipV="false" rot="0">
            <a:off x="352432" y="2252313"/>
            <a:ext cx="17583136" cy="5782374"/>
          </a:xfrm>
          <a:custGeom>
            <a:avLst/>
            <a:gdLst/>
            <a:ahLst/>
            <a:cxnLst/>
            <a:rect r="r" b="b" t="t" l="l"/>
            <a:pathLst>
              <a:path h="5782374" w="17583136">
                <a:moveTo>
                  <a:pt x="0" y="0"/>
                </a:moveTo>
                <a:lnTo>
                  <a:pt x="17583136" y="0"/>
                </a:lnTo>
                <a:lnTo>
                  <a:pt x="17583136" y="5782374"/>
                </a:lnTo>
                <a:lnTo>
                  <a:pt x="0" y="5782374"/>
                </a:lnTo>
                <a:lnTo>
                  <a:pt x="0" y="0"/>
                </a:lnTo>
                <a:close/>
              </a:path>
            </a:pathLst>
          </a:custGeom>
          <a:blipFill>
            <a:blip r:embed="rId8"/>
            <a:stretch>
              <a:fillRect l="0" t="0" r="0" b="0"/>
            </a:stretch>
          </a:blipFill>
        </p:spPr>
      </p:sp>
      <p:sp>
        <p:nvSpPr>
          <p:cNvPr name="TextBox 6" id="6"/>
          <p:cNvSpPr txBox="true"/>
          <p:nvPr/>
        </p:nvSpPr>
        <p:spPr>
          <a:xfrm rot="0">
            <a:off x="5440409" y="434007"/>
            <a:ext cx="8034858" cy="677418"/>
          </a:xfrm>
          <a:prstGeom prst="rect">
            <a:avLst/>
          </a:prstGeom>
        </p:spPr>
        <p:txBody>
          <a:bodyPr anchor="t" rtlCol="false" tIns="0" lIns="0" bIns="0" rIns="0">
            <a:spAutoFit/>
          </a:bodyPr>
          <a:lstStyle/>
          <a:p>
            <a:pPr algn="ctr">
              <a:lnSpc>
                <a:spcPts val="5376"/>
              </a:lnSpc>
            </a:pPr>
            <a:r>
              <a:rPr lang="en-US" sz="4800">
                <a:solidFill>
                  <a:srgbClr val="231F20"/>
                </a:solidFill>
                <a:latin typeface="Loubag Medium"/>
              </a:rPr>
              <a:t>Data Understanding</a:t>
            </a:r>
          </a:p>
        </p:txBody>
      </p:sp>
      <p:sp>
        <p:nvSpPr>
          <p:cNvPr name="TextBox 7" id="7"/>
          <p:cNvSpPr txBox="true"/>
          <p:nvPr/>
        </p:nvSpPr>
        <p:spPr>
          <a:xfrm rot="0">
            <a:off x="6222005" y="1230841"/>
            <a:ext cx="6921020" cy="351573"/>
          </a:xfrm>
          <a:prstGeom prst="rect">
            <a:avLst/>
          </a:prstGeom>
        </p:spPr>
        <p:txBody>
          <a:bodyPr anchor="t" rtlCol="false" tIns="0" lIns="0" bIns="0" rIns="0">
            <a:spAutoFit/>
          </a:bodyPr>
          <a:lstStyle/>
          <a:p>
            <a:pPr algn="ctr">
              <a:lnSpc>
                <a:spcPts val="2687"/>
              </a:lnSpc>
            </a:pPr>
            <a:r>
              <a:rPr lang="en-US" sz="2858">
                <a:solidFill>
                  <a:srgbClr val="CD595B"/>
                </a:solidFill>
                <a:latin typeface="Nunito Bold"/>
              </a:rPr>
              <a:t>Entity</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CDFFD8">
                <a:alpha val="100000"/>
              </a:srgbClr>
            </a:gs>
            <a:gs pos="100000">
              <a:srgbClr val="94B9FF">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16483892" y="8937545"/>
            <a:ext cx="972008" cy="1000596"/>
          </a:xfrm>
          <a:custGeom>
            <a:avLst/>
            <a:gdLst/>
            <a:ahLst/>
            <a:cxnLst/>
            <a:rect r="r" b="b" t="t" l="l"/>
            <a:pathLst>
              <a:path h="1000596" w="972008">
                <a:moveTo>
                  <a:pt x="0" y="0"/>
                </a:moveTo>
                <a:lnTo>
                  <a:pt x="972008" y="0"/>
                </a:lnTo>
                <a:lnTo>
                  <a:pt x="972008" y="1000597"/>
                </a:lnTo>
                <a:lnTo>
                  <a:pt x="0" y="1000597"/>
                </a:lnTo>
                <a:lnTo>
                  <a:pt x="0" y="0"/>
                </a:lnTo>
                <a:close/>
              </a:path>
            </a:pathLst>
          </a:custGeom>
          <a:blipFill>
            <a:blip r:embed="rId2">
              <a:extLst>
                <a:ext uri="{96DAC541-7B7A-43D3-8B79-37D633B846F1}">
                  <asvg:svgBlip xmlns:asvg="http://schemas.microsoft.com/office/drawing/2016/SVG/main" r:embed="rId3"/>
                </a:ext>
              </a:extLst>
            </a:blip>
            <a:stretch>
              <a:fillRect l="-244847" t="-296347" r="-724937" b="-544619"/>
            </a:stretch>
          </a:blipFill>
        </p:spPr>
      </p:sp>
      <p:sp>
        <p:nvSpPr>
          <p:cNvPr name="Freeform 3" id="3"/>
          <p:cNvSpPr/>
          <p:nvPr/>
        </p:nvSpPr>
        <p:spPr>
          <a:xfrm flipH="false" flipV="false" rot="0">
            <a:off x="15963282" y="386382"/>
            <a:ext cx="1492617" cy="1536518"/>
          </a:xfrm>
          <a:custGeom>
            <a:avLst/>
            <a:gdLst/>
            <a:ahLst/>
            <a:cxnLst/>
            <a:rect r="r" b="b" t="t" l="l"/>
            <a:pathLst>
              <a:path h="1536518" w="1492617">
                <a:moveTo>
                  <a:pt x="0" y="0"/>
                </a:moveTo>
                <a:lnTo>
                  <a:pt x="1492618" y="0"/>
                </a:lnTo>
                <a:lnTo>
                  <a:pt x="1492618" y="1536518"/>
                </a:lnTo>
                <a:lnTo>
                  <a:pt x="0" y="1536518"/>
                </a:lnTo>
                <a:lnTo>
                  <a:pt x="0" y="0"/>
                </a:lnTo>
                <a:close/>
              </a:path>
            </a:pathLst>
          </a:custGeom>
          <a:blipFill>
            <a:blip r:embed="rId4">
              <a:extLst>
                <a:ext uri="{96DAC541-7B7A-43D3-8B79-37D633B846F1}">
                  <asvg:svgBlip xmlns:asvg="http://schemas.microsoft.com/office/drawing/2016/SVG/main" r:embed="rId5"/>
                </a:ext>
              </a:extLst>
            </a:blip>
            <a:stretch>
              <a:fillRect l="-244847" t="-296347" r="-724937" b="-544619"/>
            </a:stretch>
          </a:blipFill>
        </p:spPr>
      </p:sp>
      <p:sp>
        <p:nvSpPr>
          <p:cNvPr name="Freeform 4" id="4"/>
          <p:cNvSpPr/>
          <p:nvPr/>
        </p:nvSpPr>
        <p:spPr>
          <a:xfrm flipH="false" flipV="false" rot="0">
            <a:off x="186247" y="2073937"/>
            <a:ext cx="17915507" cy="7363906"/>
          </a:xfrm>
          <a:custGeom>
            <a:avLst/>
            <a:gdLst/>
            <a:ahLst/>
            <a:cxnLst/>
            <a:rect r="r" b="b" t="t" l="l"/>
            <a:pathLst>
              <a:path h="7363906" w="17915507">
                <a:moveTo>
                  <a:pt x="0" y="0"/>
                </a:moveTo>
                <a:lnTo>
                  <a:pt x="17915506" y="0"/>
                </a:lnTo>
                <a:lnTo>
                  <a:pt x="17915506" y="7363907"/>
                </a:lnTo>
                <a:lnTo>
                  <a:pt x="0" y="7363907"/>
                </a:lnTo>
                <a:lnTo>
                  <a:pt x="0" y="0"/>
                </a:lnTo>
                <a:close/>
              </a:path>
            </a:pathLst>
          </a:custGeom>
          <a:blipFill>
            <a:blip r:embed="rId6"/>
            <a:stretch>
              <a:fillRect l="0" t="0" r="0" b="0"/>
            </a:stretch>
          </a:blipFill>
        </p:spPr>
      </p:sp>
      <p:sp>
        <p:nvSpPr>
          <p:cNvPr name="Freeform 5" id="5"/>
          <p:cNvSpPr/>
          <p:nvPr/>
        </p:nvSpPr>
        <p:spPr>
          <a:xfrm flipH="false" flipV="false" rot="0">
            <a:off x="4140543" y="307914"/>
            <a:ext cx="1607021" cy="1607021"/>
          </a:xfrm>
          <a:custGeom>
            <a:avLst/>
            <a:gdLst/>
            <a:ahLst/>
            <a:cxnLst/>
            <a:rect r="r" b="b" t="t" l="l"/>
            <a:pathLst>
              <a:path h="1607021" w="1607021">
                <a:moveTo>
                  <a:pt x="0" y="0"/>
                </a:moveTo>
                <a:lnTo>
                  <a:pt x="1607021" y="0"/>
                </a:lnTo>
                <a:lnTo>
                  <a:pt x="1607021" y="1607021"/>
                </a:lnTo>
                <a:lnTo>
                  <a:pt x="0" y="160702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6" id="6"/>
          <p:cNvSpPr txBox="true"/>
          <p:nvPr/>
        </p:nvSpPr>
        <p:spPr>
          <a:xfrm rot="0">
            <a:off x="5440409" y="434007"/>
            <a:ext cx="8034858" cy="677418"/>
          </a:xfrm>
          <a:prstGeom prst="rect">
            <a:avLst/>
          </a:prstGeom>
        </p:spPr>
        <p:txBody>
          <a:bodyPr anchor="t" rtlCol="false" tIns="0" lIns="0" bIns="0" rIns="0">
            <a:spAutoFit/>
          </a:bodyPr>
          <a:lstStyle/>
          <a:p>
            <a:pPr algn="ctr">
              <a:lnSpc>
                <a:spcPts val="5376"/>
              </a:lnSpc>
            </a:pPr>
            <a:r>
              <a:rPr lang="en-US" sz="4800">
                <a:solidFill>
                  <a:srgbClr val="231F20"/>
                </a:solidFill>
                <a:latin typeface="Loubag Medium"/>
              </a:rPr>
              <a:t>Data Understanding</a:t>
            </a:r>
          </a:p>
        </p:txBody>
      </p:sp>
      <p:sp>
        <p:nvSpPr>
          <p:cNvPr name="TextBox 7" id="7"/>
          <p:cNvSpPr txBox="true"/>
          <p:nvPr/>
        </p:nvSpPr>
        <p:spPr>
          <a:xfrm rot="0">
            <a:off x="6222005" y="1230841"/>
            <a:ext cx="6921020" cy="351573"/>
          </a:xfrm>
          <a:prstGeom prst="rect">
            <a:avLst/>
          </a:prstGeom>
        </p:spPr>
        <p:txBody>
          <a:bodyPr anchor="t" rtlCol="false" tIns="0" lIns="0" bIns="0" rIns="0">
            <a:spAutoFit/>
          </a:bodyPr>
          <a:lstStyle/>
          <a:p>
            <a:pPr algn="ctr">
              <a:lnSpc>
                <a:spcPts val="2687"/>
              </a:lnSpc>
            </a:pPr>
            <a:r>
              <a:rPr lang="en-US" sz="2858">
                <a:solidFill>
                  <a:srgbClr val="CD595B"/>
                </a:solidFill>
                <a:latin typeface="Nunito Bold"/>
              </a:rPr>
              <a:t>Attribute</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CDFFD8">
                <a:alpha val="100000"/>
              </a:srgbClr>
            </a:gs>
            <a:gs pos="100000">
              <a:srgbClr val="94B9FF">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16483892" y="8937545"/>
            <a:ext cx="972008" cy="1000596"/>
          </a:xfrm>
          <a:custGeom>
            <a:avLst/>
            <a:gdLst/>
            <a:ahLst/>
            <a:cxnLst/>
            <a:rect r="r" b="b" t="t" l="l"/>
            <a:pathLst>
              <a:path h="1000596" w="972008">
                <a:moveTo>
                  <a:pt x="0" y="0"/>
                </a:moveTo>
                <a:lnTo>
                  <a:pt x="972008" y="0"/>
                </a:lnTo>
                <a:lnTo>
                  <a:pt x="972008" y="1000597"/>
                </a:lnTo>
                <a:lnTo>
                  <a:pt x="0" y="1000597"/>
                </a:lnTo>
                <a:lnTo>
                  <a:pt x="0" y="0"/>
                </a:lnTo>
                <a:close/>
              </a:path>
            </a:pathLst>
          </a:custGeom>
          <a:blipFill>
            <a:blip r:embed="rId2">
              <a:extLst>
                <a:ext uri="{96DAC541-7B7A-43D3-8B79-37D633B846F1}">
                  <asvg:svgBlip xmlns:asvg="http://schemas.microsoft.com/office/drawing/2016/SVG/main" r:embed="rId3"/>
                </a:ext>
              </a:extLst>
            </a:blip>
            <a:stretch>
              <a:fillRect l="-244847" t="-296347" r="-724937" b="-544619"/>
            </a:stretch>
          </a:blipFill>
        </p:spPr>
      </p:sp>
      <p:sp>
        <p:nvSpPr>
          <p:cNvPr name="Freeform 3" id="3"/>
          <p:cNvSpPr/>
          <p:nvPr/>
        </p:nvSpPr>
        <p:spPr>
          <a:xfrm flipH="false" flipV="false" rot="0">
            <a:off x="15963282" y="386382"/>
            <a:ext cx="1492617" cy="1536518"/>
          </a:xfrm>
          <a:custGeom>
            <a:avLst/>
            <a:gdLst/>
            <a:ahLst/>
            <a:cxnLst/>
            <a:rect r="r" b="b" t="t" l="l"/>
            <a:pathLst>
              <a:path h="1536518" w="1492617">
                <a:moveTo>
                  <a:pt x="0" y="0"/>
                </a:moveTo>
                <a:lnTo>
                  <a:pt x="1492618" y="0"/>
                </a:lnTo>
                <a:lnTo>
                  <a:pt x="1492618" y="1536518"/>
                </a:lnTo>
                <a:lnTo>
                  <a:pt x="0" y="1536518"/>
                </a:lnTo>
                <a:lnTo>
                  <a:pt x="0" y="0"/>
                </a:lnTo>
                <a:close/>
              </a:path>
            </a:pathLst>
          </a:custGeom>
          <a:blipFill>
            <a:blip r:embed="rId4">
              <a:extLst>
                <a:ext uri="{96DAC541-7B7A-43D3-8B79-37D633B846F1}">
                  <asvg:svgBlip xmlns:asvg="http://schemas.microsoft.com/office/drawing/2016/SVG/main" r:embed="rId5"/>
                </a:ext>
              </a:extLst>
            </a:blip>
            <a:stretch>
              <a:fillRect l="-244847" t="-296347" r="-724937" b="-544619"/>
            </a:stretch>
          </a:blipFill>
        </p:spPr>
      </p:sp>
      <p:sp>
        <p:nvSpPr>
          <p:cNvPr name="Freeform 4" id="4"/>
          <p:cNvSpPr/>
          <p:nvPr/>
        </p:nvSpPr>
        <p:spPr>
          <a:xfrm flipH="false" flipV="false" rot="0">
            <a:off x="2641458" y="1582414"/>
            <a:ext cx="13005083" cy="8554626"/>
          </a:xfrm>
          <a:custGeom>
            <a:avLst/>
            <a:gdLst/>
            <a:ahLst/>
            <a:cxnLst/>
            <a:rect r="r" b="b" t="t" l="l"/>
            <a:pathLst>
              <a:path h="8554626" w="13005083">
                <a:moveTo>
                  <a:pt x="0" y="0"/>
                </a:moveTo>
                <a:lnTo>
                  <a:pt x="13005084" y="0"/>
                </a:lnTo>
                <a:lnTo>
                  <a:pt x="13005084" y="8554625"/>
                </a:lnTo>
                <a:lnTo>
                  <a:pt x="0" y="8554625"/>
                </a:lnTo>
                <a:lnTo>
                  <a:pt x="0" y="0"/>
                </a:lnTo>
                <a:close/>
              </a:path>
            </a:pathLst>
          </a:custGeom>
          <a:blipFill>
            <a:blip r:embed="rId6"/>
            <a:stretch>
              <a:fillRect l="0" t="0" r="0" b="0"/>
            </a:stretch>
          </a:blipFill>
        </p:spPr>
      </p:sp>
      <p:sp>
        <p:nvSpPr>
          <p:cNvPr name="TextBox 5" id="5"/>
          <p:cNvSpPr txBox="true"/>
          <p:nvPr/>
        </p:nvSpPr>
        <p:spPr>
          <a:xfrm rot="0">
            <a:off x="5440409" y="434007"/>
            <a:ext cx="8034858" cy="677418"/>
          </a:xfrm>
          <a:prstGeom prst="rect">
            <a:avLst/>
          </a:prstGeom>
        </p:spPr>
        <p:txBody>
          <a:bodyPr anchor="t" rtlCol="false" tIns="0" lIns="0" bIns="0" rIns="0">
            <a:spAutoFit/>
          </a:bodyPr>
          <a:lstStyle/>
          <a:p>
            <a:pPr algn="ctr">
              <a:lnSpc>
                <a:spcPts val="5376"/>
              </a:lnSpc>
            </a:pPr>
            <a:r>
              <a:rPr lang="en-US" sz="4800">
                <a:solidFill>
                  <a:srgbClr val="231F20"/>
                </a:solidFill>
                <a:latin typeface="Loubag Medium"/>
              </a:rPr>
              <a:t>Data Understanding</a:t>
            </a:r>
          </a:p>
        </p:txBody>
      </p:sp>
      <p:sp>
        <p:nvSpPr>
          <p:cNvPr name="TextBox 6" id="6"/>
          <p:cNvSpPr txBox="true"/>
          <p:nvPr/>
        </p:nvSpPr>
        <p:spPr>
          <a:xfrm rot="0">
            <a:off x="6222005" y="1230841"/>
            <a:ext cx="6921020" cy="351573"/>
          </a:xfrm>
          <a:prstGeom prst="rect">
            <a:avLst/>
          </a:prstGeom>
        </p:spPr>
        <p:txBody>
          <a:bodyPr anchor="t" rtlCol="false" tIns="0" lIns="0" bIns="0" rIns="0">
            <a:spAutoFit/>
          </a:bodyPr>
          <a:lstStyle/>
          <a:p>
            <a:pPr algn="ctr">
              <a:lnSpc>
                <a:spcPts val="2687"/>
              </a:lnSpc>
            </a:pPr>
            <a:r>
              <a:rPr lang="en-US" sz="2858">
                <a:solidFill>
                  <a:srgbClr val="CD595B"/>
                </a:solidFill>
                <a:latin typeface="Nunito Bold"/>
              </a:rPr>
              <a:t>Entity Diagram</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CDFFD8">
                <a:alpha val="100000"/>
              </a:srgbClr>
            </a:gs>
            <a:gs pos="100000">
              <a:srgbClr val="94B9FF">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16483892" y="8937545"/>
            <a:ext cx="972008" cy="1000596"/>
          </a:xfrm>
          <a:custGeom>
            <a:avLst/>
            <a:gdLst/>
            <a:ahLst/>
            <a:cxnLst/>
            <a:rect r="r" b="b" t="t" l="l"/>
            <a:pathLst>
              <a:path h="1000596" w="972008">
                <a:moveTo>
                  <a:pt x="0" y="0"/>
                </a:moveTo>
                <a:lnTo>
                  <a:pt x="972008" y="0"/>
                </a:lnTo>
                <a:lnTo>
                  <a:pt x="972008" y="1000597"/>
                </a:lnTo>
                <a:lnTo>
                  <a:pt x="0" y="1000597"/>
                </a:lnTo>
                <a:lnTo>
                  <a:pt x="0" y="0"/>
                </a:lnTo>
                <a:close/>
              </a:path>
            </a:pathLst>
          </a:custGeom>
          <a:blipFill>
            <a:blip r:embed="rId2">
              <a:extLst>
                <a:ext uri="{96DAC541-7B7A-43D3-8B79-37D633B846F1}">
                  <asvg:svgBlip xmlns:asvg="http://schemas.microsoft.com/office/drawing/2016/SVG/main" r:embed="rId3"/>
                </a:ext>
              </a:extLst>
            </a:blip>
            <a:stretch>
              <a:fillRect l="-244847" t="-296347" r="-724937" b="-544619"/>
            </a:stretch>
          </a:blipFill>
        </p:spPr>
      </p:sp>
      <p:sp>
        <p:nvSpPr>
          <p:cNvPr name="Freeform 3" id="3"/>
          <p:cNvSpPr/>
          <p:nvPr/>
        </p:nvSpPr>
        <p:spPr>
          <a:xfrm flipH="false" flipV="false" rot="0">
            <a:off x="15963282" y="386382"/>
            <a:ext cx="1492617" cy="1536518"/>
          </a:xfrm>
          <a:custGeom>
            <a:avLst/>
            <a:gdLst/>
            <a:ahLst/>
            <a:cxnLst/>
            <a:rect r="r" b="b" t="t" l="l"/>
            <a:pathLst>
              <a:path h="1536518" w="1492617">
                <a:moveTo>
                  <a:pt x="0" y="0"/>
                </a:moveTo>
                <a:lnTo>
                  <a:pt x="1492618" y="0"/>
                </a:lnTo>
                <a:lnTo>
                  <a:pt x="1492618" y="1536518"/>
                </a:lnTo>
                <a:lnTo>
                  <a:pt x="0" y="1536518"/>
                </a:lnTo>
                <a:lnTo>
                  <a:pt x="0" y="0"/>
                </a:lnTo>
                <a:close/>
              </a:path>
            </a:pathLst>
          </a:custGeom>
          <a:blipFill>
            <a:blip r:embed="rId4">
              <a:extLst>
                <a:ext uri="{96DAC541-7B7A-43D3-8B79-37D633B846F1}">
                  <asvg:svgBlip xmlns:asvg="http://schemas.microsoft.com/office/drawing/2016/SVG/main" r:embed="rId5"/>
                </a:ext>
              </a:extLst>
            </a:blip>
            <a:stretch>
              <a:fillRect l="-244847" t="-296347" r="-724937" b="-544619"/>
            </a:stretch>
          </a:blipFill>
        </p:spPr>
      </p:sp>
      <p:sp>
        <p:nvSpPr>
          <p:cNvPr name="TextBox 4" id="4"/>
          <p:cNvSpPr txBox="true"/>
          <p:nvPr/>
        </p:nvSpPr>
        <p:spPr>
          <a:xfrm rot="0">
            <a:off x="5440409" y="434007"/>
            <a:ext cx="8034858" cy="677418"/>
          </a:xfrm>
          <a:prstGeom prst="rect">
            <a:avLst/>
          </a:prstGeom>
        </p:spPr>
        <p:txBody>
          <a:bodyPr anchor="t" rtlCol="false" tIns="0" lIns="0" bIns="0" rIns="0">
            <a:spAutoFit/>
          </a:bodyPr>
          <a:lstStyle/>
          <a:p>
            <a:pPr algn="ctr">
              <a:lnSpc>
                <a:spcPts val="5376"/>
              </a:lnSpc>
            </a:pPr>
            <a:r>
              <a:rPr lang="en-US" sz="4800">
                <a:solidFill>
                  <a:srgbClr val="231F20"/>
                </a:solidFill>
                <a:latin typeface="Loubag Medium"/>
              </a:rPr>
              <a:t>Data Understanding</a:t>
            </a:r>
          </a:p>
        </p:txBody>
      </p:sp>
      <p:sp>
        <p:nvSpPr>
          <p:cNvPr name="TextBox 5" id="5"/>
          <p:cNvSpPr txBox="true"/>
          <p:nvPr/>
        </p:nvSpPr>
        <p:spPr>
          <a:xfrm rot="0">
            <a:off x="6222005" y="1230841"/>
            <a:ext cx="6921020" cy="351573"/>
          </a:xfrm>
          <a:prstGeom prst="rect">
            <a:avLst/>
          </a:prstGeom>
        </p:spPr>
        <p:txBody>
          <a:bodyPr anchor="t" rtlCol="false" tIns="0" lIns="0" bIns="0" rIns="0">
            <a:spAutoFit/>
          </a:bodyPr>
          <a:lstStyle/>
          <a:p>
            <a:pPr algn="ctr">
              <a:lnSpc>
                <a:spcPts val="2687"/>
              </a:lnSpc>
            </a:pPr>
            <a:r>
              <a:rPr lang="en-US" sz="2858">
                <a:solidFill>
                  <a:srgbClr val="CD595B"/>
                </a:solidFill>
                <a:latin typeface="Nunito Bold"/>
              </a:rPr>
              <a:t>Data Cleaning</a:t>
            </a:r>
          </a:p>
        </p:txBody>
      </p:sp>
      <p:sp>
        <p:nvSpPr>
          <p:cNvPr name="TextBox 6" id="6"/>
          <p:cNvSpPr txBox="true"/>
          <p:nvPr/>
        </p:nvSpPr>
        <p:spPr>
          <a:xfrm rot="0">
            <a:off x="501733" y="1761930"/>
            <a:ext cx="15461549" cy="4775423"/>
          </a:xfrm>
          <a:prstGeom prst="rect">
            <a:avLst/>
          </a:prstGeom>
        </p:spPr>
        <p:txBody>
          <a:bodyPr anchor="t" rtlCol="false" tIns="0" lIns="0" bIns="0" rIns="0">
            <a:spAutoFit/>
          </a:bodyPr>
          <a:lstStyle/>
          <a:p>
            <a:pPr marL="716551" indent="-358275" lvl="1">
              <a:lnSpc>
                <a:spcPts val="4779"/>
              </a:lnSpc>
              <a:buFont typeface="Arial"/>
              <a:buChar char="•"/>
            </a:pPr>
            <a:r>
              <a:rPr lang="en-US" sz="3318">
                <a:solidFill>
                  <a:srgbClr val="231F20"/>
                </a:solidFill>
                <a:latin typeface="Nunito Bold"/>
              </a:rPr>
              <a:t>Tạo dataframe</a:t>
            </a:r>
          </a:p>
          <a:p>
            <a:pPr marL="716551" indent="-358275" lvl="1">
              <a:lnSpc>
                <a:spcPts val="4779"/>
              </a:lnSpc>
              <a:buFont typeface="Arial"/>
              <a:buChar char="•"/>
            </a:pPr>
            <a:r>
              <a:rPr lang="en-US" sz="3318">
                <a:solidFill>
                  <a:srgbClr val="231F20"/>
                </a:solidFill>
                <a:latin typeface="Nunito Bold"/>
              </a:rPr>
              <a:t>Kết hợp các bảng</a:t>
            </a:r>
          </a:p>
          <a:p>
            <a:pPr marL="716551" indent="-358275" lvl="1">
              <a:lnSpc>
                <a:spcPts val="4779"/>
              </a:lnSpc>
              <a:buFont typeface="Arial"/>
              <a:buChar char="•"/>
            </a:pPr>
            <a:r>
              <a:rPr lang="en-US" sz="3318">
                <a:solidFill>
                  <a:srgbClr val="231F20"/>
                </a:solidFill>
                <a:latin typeface="Nunito Bold"/>
              </a:rPr>
              <a:t>Kiểm tra các giá trị null, duplicate</a:t>
            </a:r>
          </a:p>
          <a:p>
            <a:pPr marL="716551" indent="-358275" lvl="1">
              <a:lnSpc>
                <a:spcPts val="4779"/>
              </a:lnSpc>
              <a:buFont typeface="Arial"/>
              <a:buChar char="•"/>
            </a:pPr>
            <a:r>
              <a:rPr lang="en-US" sz="3318">
                <a:solidFill>
                  <a:srgbClr val="231F20"/>
                </a:solidFill>
                <a:latin typeface="Nunito Bold"/>
              </a:rPr>
              <a:t>Đối chiếu bảng Attribute để xem có vi phạm thuộc tính không</a:t>
            </a:r>
          </a:p>
          <a:p>
            <a:pPr marL="716551" indent="-358275" lvl="1">
              <a:lnSpc>
                <a:spcPts val="4779"/>
              </a:lnSpc>
              <a:buFont typeface="Arial"/>
              <a:buChar char="•"/>
            </a:pPr>
            <a:r>
              <a:rPr lang="en-US" sz="3318">
                <a:solidFill>
                  <a:srgbClr val="231F20"/>
                </a:solidFill>
                <a:latin typeface="Nunito Bold"/>
              </a:rPr>
              <a:t>Xét nếu loại các giá trị null, duplicate có ảnh hưởng kết quá phân tích về payment không </a:t>
            </a:r>
          </a:p>
          <a:p>
            <a:pPr marL="716551" indent="-358275" lvl="1">
              <a:lnSpc>
                <a:spcPts val="4779"/>
              </a:lnSpc>
              <a:buFont typeface="Arial"/>
              <a:buChar char="•"/>
            </a:pPr>
            <a:r>
              <a:rPr lang="en-US" sz="3318">
                <a:solidFill>
                  <a:srgbClr val="231F20"/>
                </a:solidFill>
                <a:latin typeface="Nunito Bold"/>
              </a:rPr>
              <a:t>Remove các giá trị khi không bị ảnh hưởng</a:t>
            </a:r>
          </a:p>
          <a:p>
            <a:pPr marL="716551" indent="-358275" lvl="1">
              <a:lnSpc>
                <a:spcPts val="4779"/>
              </a:lnSpc>
              <a:buFont typeface="Arial"/>
              <a:buChar char="•"/>
            </a:pPr>
            <a:r>
              <a:rPr lang="en-US" sz="3318">
                <a:solidFill>
                  <a:srgbClr val="231F20"/>
                </a:solidFill>
                <a:latin typeface="Nunito Bold"/>
              </a:rPr>
              <a:t> Kết hợp bảng product và translation để phân tích bằng tiếng Anh</a:t>
            </a:r>
          </a:p>
        </p:txBody>
      </p:sp>
      <p:sp>
        <p:nvSpPr>
          <p:cNvPr name="Freeform 7" id="7"/>
          <p:cNvSpPr/>
          <p:nvPr/>
        </p:nvSpPr>
        <p:spPr>
          <a:xfrm flipH="false" flipV="false" rot="0">
            <a:off x="7203547" y="6917132"/>
            <a:ext cx="3895955" cy="3534694"/>
          </a:xfrm>
          <a:custGeom>
            <a:avLst/>
            <a:gdLst/>
            <a:ahLst/>
            <a:cxnLst/>
            <a:rect r="r" b="b" t="t" l="l"/>
            <a:pathLst>
              <a:path h="3534694" w="3895955">
                <a:moveTo>
                  <a:pt x="0" y="0"/>
                </a:moveTo>
                <a:lnTo>
                  <a:pt x="3895955" y="0"/>
                </a:lnTo>
                <a:lnTo>
                  <a:pt x="3895955" y="3534694"/>
                </a:lnTo>
                <a:lnTo>
                  <a:pt x="0" y="353469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DAFgw5Ok6Jk</dc:identifier>
  <dcterms:modified xsi:type="dcterms:W3CDTF">2011-08-01T06:04:30Z</dcterms:modified>
  <cp:revision>1</cp:revision>
  <dc:title>E-COMMERCE</dc:title>
</cp:coreProperties>
</file>